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259" r:id="rId4"/>
    <p:sldId id="257" r:id="rId5"/>
    <p:sldId id="258" r:id="rId6"/>
    <p:sldId id="260" r:id="rId7"/>
    <p:sldId id="261" r:id="rId8"/>
    <p:sldId id="262" r:id="rId9"/>
    <p:sldId id="263" r:id="rId10"/>
    <p:sldId id="265" r:id="rId11"/>
    <p:sldId id="264" r:id="rId12"/>
    <p:sldId id="266" r:id="rId13"/>
    <p:sldId id="267" r:id="rId14"/>
    <p:sldId id="268" r:id="rId15"/>
    <p:sldId id="269" r:id="rId16"/>
    <p:sldId id="270" r:id="rId17"/>
    <p:sldId id="271" r:id="rId18"/>
    <p:sldId id="272" r:id="rId19"/>
    <p:sldId id="276" r:id="rId20"/>
    <p:sldId id="277" r:id="rId21"/>
    <p:sldId id="273" r:id="rId22"/>
    <p:sldId id="274" r:id="rId23"/>
    <p:sldId id="303" r:id="rId24"/>
    <p:sldId id="304" r:id="rId25"/>
    <p:sldId id="305" r:id="rId26"/>
    <p:sldId id="307" r:id="rId27"/>
    <p:sldId id="313" r:id="rId28"/>
    <p:sldId id="308" r:id="rId29"/>
    <p:sldId id="310" r:id="rId30"/>
    <p:sldId id="311" r:id="rId31"/>
    <p:sldId id="284" r:id="rId32"/>
    <p:sldId id="278" r:id="rId33"/>
    <p:sldId id="279" r:id="rId34"/>
    <p:sldId id="280" r:id="rId35"/>
    <p:sldId id="281" r:id="rId36"/>
    <p:sldId id="282" r:id="rId37"/>
    <p:sldId id="283"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312" r:id="rId51"/>
    <p:sldId id="297" r:id="rId52"/>
    <p:sldId id="298" r:id="rId53"/>
    <p:sldId id="299" r:id="rId54"/>
    <p:sldId id="300" r:id="rId55"/>
    <p:sldId id="301" r:id="rId56"/>
    <p:sldId id="302" r:id="rId57"/>
    <p:sldId id="315"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5/13/2019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C436-92C8-44EA-8BB0-694B0B6F74A4}"/>
              </a:ext>
            </a:extLst>
          </p:cNvPr>
          <p:cNvSpPr>
            <a:spLocks noGrp="1"/>
          </p:cNvSpPr>
          <p:nvPr>
            <p:ph type="ctrTitle"/>
          </p:nvPr>
        </p:nvSpPr>
        <p:spPr>
          <a:xfrm>
            <a:off x="1369273" y="919787"/>
            <a:ext cx="8689976" cy="2509213"/>
          </a:xfrm>
        </p:spPr>
        <p:txBody>
          <a:bodyPr>
            <a:normAutofit/>
          </a:bodyPr>
          <a:lstStyle/>
          <a:p>
            <a:r>
              <a:rPr lang="en-US" sz="5400" dirty="0">
                <a:latin typeface="Algerian" panose="04020705040A02060702" pitchFamily="82" charset="0"/>
              </a:rPr>
              <a:t>E-</a:t>
            </a:r>
            <a:r>
              <a:rPr lang="en-US" sz="5400" dirty="0" err="1">
                <a:latin typeface="Algerian" panose="04020705040A02060702" pitchFamily="82" charset="0"/>
              </a:rPr>
              <a:t>lEarning</a:t>
            </a:r>
            <a:r>
              <a:rPr lang="en-US" sz="5400" dirty="0">
                <a:latin typeface="Algerian" panose="04020705040A02060702" pitchFamily="82" charset="0"/>
              </a:rPr>
              <a:t> Portal</a:t>
            </a:r>
          </a:p>
        </p:txBody>
      </p:sp>
      <p:sp>
        <p:nvSpPr>
          <p:cNvPr id="3" name="Subtitle 2">
            <a:extLst>
              <a:ext uri="{FF2B5EF4-FFF2-40B4-BE49-F238E27FC236}">
                <a16:creationId xmlns:a16="http://schemas.microsoft.com/office/drawing/2014/main" id="{4DE42D42-384B-4BA1-8516-FC4E231000DA}"/>
              </a:ext>
            </a:extLst>
          </p:cNvPr>
          <p:cNvSpPr>
            <a:spLocks noGrp="1"/>
          </p:cNvSpPr>
          <p:nvPr>
            <p:ph type="subTitle" idx="1"/>
          </p:nvPr>
        </p:nvSpPr>
        <p:spPr>
          <a:xfrm>
            <a:off x="3127051" y="4552025"/>
            <a:ext cx="8689976" cy="1371599"/>
          </a:xfrm>
        </p:spPr>
        <p:txBody>
          <a:bodyPr>
            <a:normAutofit lnSpcReduction="10000"/>
          </a:bodyPr>
          <a:lstStyle/>
          <a:p>
            <a:pPr algn="l"/>
            <a:r>
              <a:rPr lang="en-US" dirty="0"/>
              <a:t>						</a:t>
            </a:r>
            <a:r>
              <a:rPr lang="en-US" sz="1800" b="1" dirty="0">
                <a:solidFill>
                  <a:schemeClr val="tx1"/>
                </a:solidFill>
                <a:latin typeface="Times New Roman" panose="02020603050405020304" pitchFamily="18" charset="0"/>
                <a:cs typeface="Times New Roman" panose="02020603050405020304" pitchFamily="18" charset="0"/>
              </a:rPr>
              <a:t>Presented ,</a:t>
            </a:r>
          </a:p>
          <a:p>
            <a:pPr algn="r"/>
            <a:r>
              <a:rPr lang="en-US" sz="1800" b="1" dirty="0" err="1">
                <a:solidFill>
                  <a:schemeClr val="tx1"/>
                </a:solidFill>
                <a:latin typeface="Times New Roman" panose="02020603050405020304" pitchFamily="18" charset="0"/>
                <a:cs typeface="Times New Roman" panose="02020603050405020304" pitchFamily="18" charset="0"/>
              </a:rPr>
              <a:t>Aswathy</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sathyan</a:t>
            </a:r>
            <a:endParaRPr lang="en-US" sz="1800" b="1" dirty="0">
              <a:solidFill>
                <a:schemeClr val="tx1"/>
              </a:solidFill>
              <a:latin typeface="Times New Roman" panose="02020603050405020304" pitchFamily="18" charset="0"/>
              <a:cs typeface="Times New Roman" panose="02020603050405020304" pitchFamily="18" charset="0"/>
            </a:endParaRPr>
          </a:p>
          <a:p>
            <a:pPr algn="l"/>
            <a:r>
              <a:rPr lang="en-US" sz="1800" b="1" dirty="0">
                <a:solidFill>
                  <a:schemeClr val="tx1"/>
                </a:solidFill>
                <a:latin typeface="Times New Roman" panose="02020603050405020304" pitchFamily="18" charset="0"/>
                <a:cs typeface="Times New Roman" panose="02020603050405020304" pitchFamily="18" charset="0"/>
              </a:rPr>
              <a:t>							S6 </a:t>
            </a:r>
            <a:r>
              <a:rPr lang="en-US" sz="1800" b="1" dirty="0" err="1">
                <a:solidFill>
                  <a:schemeClr val="tx1"/>
                </a:solidFill>
                <a:latin typeface="Times New Roman" panose="02020603050405020304" pitchFamily="18" charset="0"/>
                <a:cs typeface="Times New Roman" panose="02020603050405020304" pitchFamily="18" charset="0"/>
              </a:rPr>
              <a:t>mca</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94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AF62-1E7B-44BF-B9D0-8AAD7FDE40CA}"/>
              </a:ext>
            </a:extLst>
          </p:cNvPr>
          <p:cNvSpPr>
            <a:spLocks noGrp="1"/>
          </p:cNvSpPr>
          <p:nvPr>
            <p:ph type="title"/>
          </p:nvPr>
        </p:nvSpPr>
        <p:spPr>
          <a:xfrm>
            <a:off x="913775" y="618517"/>
            <a:ext cx="10364451" cy="726189"/>
          </a:xfrm>
        </p:spPr>
        <p:txBody>
          <a:bodyPr/>
          <a:lstStyle/>
          <a:p>
            <a:pPr algn="l"/>
            <a:r>
              <a:rPr lang="en-US" b="1" cap="none" dirty="0">
                <a:latin typeface="Times New Roman" panose="02020603050405020304" pitchFamily="18" charset="0"/>
                <a:cs typeface="Times New Roman" panose="02020603050405020304" pitchFamily="18" charset="0"/>
              </a:rPr>
              <a:t>Continuous…</a:t>
            </a:r>
          </a:p>
        </p:txBody>
      </p:sp>
      <p:graphicFrame>
        <p:nvGraphicFramePr>
          <p:cNvPr id="4" name="Content Placeholder 3">
            <a:extLst>
              <a:ext uri="{FF2B5EF4-FFF2-40B4-BE49-F238E27FC236}">
                <a16:creationId xmlns:a16="http://schemas.microsoft.com/office/drawing/2014/main" id="{9E2AE78D-42BB-4B55-838F-BF9B473BA05D}"/>
              </a:ext>
            </a:extLst>
          </p:cNvPr>
          <p:cNvGraphicFramePr>
            <a:graphicFrameLocks noGrp="1"/>
          </p:cNvGraphicFramePr>
          <p:nvPr>
            <p:ph sz="quarter" idx="13"/>
            <p:extLst>
              <p:ext uri="{D42A27DB-BD31-4B8C-83A1-F6EECF244321}">
                <p14:modId xmlns:p14="http://schemas.microsoft.com/office/powerpoint/2010/main" val="1322365263"/>
              </p:ext>
            </p:extLst>
          </p:nvPr>
        </p:nvGraphicFramePr>
        <p:xfrm>
          <a:off x="448235" y="1344705"/>
          <a:ext cx="11044518" cy="4894776"/>
        </p:xfrm>
        <a:graphic>
          <a:graphicData uri="http://schemas.openxmlformats.org/drawingml/2006/table">
            <a:tbl>
              <a:tblPr firstRow="1" bandRow="1">
                <a:tableStyleId>{073A0DAA-6AF3-43AB-8588-CEC1D06C72B9}</a:tableStyleId>
              </a:tblPr>
              <a:tblGrid>
                <a:gridCol w="3681506">
                  <a:extLst>
                    <a:ext uri="{9D8B030D-6E8A-4147-A177-3AD203B41FA5}">
                      <a16:colId xmlns:a16="http://schemas.microsoft.com/office/drawing/2014/main" val="1223451808"/>
                    </a:ext>
                  </a:extLst>
                </a:gridCol>
                <a:gridCol w="3681506">
                  <a:extLst>
                    <a:ext uri="{9D8B030D-6E8A-4147-A177-3AD203B41FA5}">
                      <a16:colId xmlns:a16="http://schemas.microsoft.com/office/drawing/2014/main" val="1040373320"/>
                    </a:ext>
                  </a:extLst>
                </a:gridCol>
                <a:gridCol w="3681506">
                  <a:extLst>
                    <a:ext uri="{9D8B030D-6E8A-4147-A177-3AD203B41FA5}">
                      <a16:colId xmlns:a16="http://schemas.microsoft.com/office/drawing/2014/main" val="3733369177"/>
                    </a:ext>
                  </a:extLst>
                </a:gridCol>
              </a:tblGrid>
              <a:tr h="407898">
                <a:tc>
                  <a:txBody>
                    <a:bodyPr/>
                    <a:lstStyle/>
                    <a:p>
                      <a:r>
                        <a:rPr lang="en-US" sz="1400" b="1" dirty="0">
                          <a:solidFill>
                            <a:schemeClr val="bg1"/>
                          </a:solidFill>
                          <a:latin typeface="Times New Roman" panose="02020603050405020304" pitchFamily="18" charset="0"/>
                          <a:cs typeface="Times New Roman" panose="02020603050405020304" pitchFamily="18" charset="0"/>
                        </a:rPr>
                        <a:t>Field Name</a:t>
                      </a:r>
                    </a:p>
                  </a:txBody>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Datatype</a:t>
                      </a:r>
                    </a:p>
                  </a:txBody>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3328245073"/>
                  </a:ext>
                </a:extLst>
              </a:tr>
              <a:tr h="407898">
                <a:tc>
                  <a:txBody>
                    <a:bodyPr/>
                    <a:lstStyle/>
                    <a:p>
                      <a:r>
                        <a:rPr lang="en-US" sz="1200" b="1" dirty="0" err="1">
                          <a:solidFill>
                            <a:schemeClr val="tx1"/>
                          </a:solidFill>
                          <a:latin typeface="Times New Roman" panose="02020603050405020304" pitchFamily="18" charset="0"/>
                          <a:cs typeface="Times New Roman" panose="02020603050405020304" pitchFamily="18" charset="0"/>
                        </a:rPr>
                        <a:t>Father_Name</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0115701"/>
                  </a:ext>
                </a:extLst>
              </a:tr>
              <a:tr h="407898">
                <a:tc>
                  <a:txBody>
                    <a:bodyPr/>
                    <a:lstStyle/>
                    <a:p>
                      <a:r>
                        <a:rPr lang="en-US" sz="1200" b="1" dirty="0">
                          <a:solidFill>
                            <a:schemeClr val="tx1"/>
                          </a:solidFill>
                          <a:latin typeface="Times New Roman" panose="02020603050405020304" pitchFamily="18" charset="0"/>
                          <a:cs typeface="Times New Roman" panose="02020603050405020304" pitchFamily="18" charset="0"/>
                        </a:rPr>
                        <a:t>Occupation</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14986182"/>
                  </a:ext>
                </a:extLst>
              </a:tr>
              <a:tr h="407898">
                <a:tc>
                  <a:txBody>
                    <a:bodyPr/>
                    <a:lstStyle/>
                    <a:p>
                      <a:r>
                        <a:rPr lang="en-US" sz="1200" b="1" dirty="0" err="1">
                          <a:solidFill>
                            <a:schemeClr val="tx1"/>
                          </a:solidFill>
                          <a:latin typeface="Times New Roman" panose="02020603050405020304" pitchFamily="18" charset="0"/>
                          <a:cs typeface="Times New Roman" panose="02020603050405020304" pitchFamily="18" charset="0"/>
                        </a:rPr>
                        <a:t>F_Mob_No</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numeric(10, 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5665721"/>
                  </a:ext>
                </a:extLst>
              </a:tr>
              <a:tr h="407898">
                <a:tc>
                  <a:txBody>
                    <a:bodyPr/>
                    <a:lstStyle/>
                    <a:p>
                      <a:r>
                        <a:rPr lang="en-US" sz="1200" b="1" dirty="0" err="1">
                          <a:solidFill>
                            <a:schemeClr val="tx1"/>
                          </a:solidFill>
                          <a:latin typeface="Times New Roman" panose="02020603050405020304" pitchFamily="18" charset="0"/>
                          <a:cs typeface="Times New Roman" panose="02020603050405020304" pitchFamily="18" charset="0"/>
                        </a:rPr>
                        <a:t>Joining_Date</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566011660"/>
                  </a:ext>
                </a:extLst>
              </a:tr>
              <a:tr h="407898">
                <a:tc>
                  <a:txBody>
                    <a:bodyPr/>
                    <a:lstStyle/>
                    <a:p>
                      <a:r>
                        <a:rPr lang="en-US" sz="1200" b="1" dirty="0" err="1">
                          <a:solidFill>
                            <a:schemeClr val="tx1"/>
                          </a:solidFill>
                          <a:latin typeface="Times New Roman" panose="02020603050405020304" pitchFamily="18" charset="0"/>
                          <a:cs typeface="Times New Roman" panose="02020603050405020304" pitchFamily="18" charset="0"/>
                        </a:rPr>
                        <a:t>Admitted_Program</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varchar(MAX)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9743145"/>
                  </a:ext>
                </a:extLst>
              </a:tr>
              <a:tr h="407898">
                <a:tc>
                  <a:txBody>
                    <a:bodyPr/>
                    <a:lstStyle/>
                    <a:p>
                      <a:r>
                        <a:rPr lang="en-US" sz="1200" b="1" dirty="0">
                          <a:solidFill>
                            <a:schemeClr val="tx1"/>
                          </a:solidFill>
                          <a:latin typeface="Times New Roman" panose="02020603050405020304" pitchFamily="18" charset="0"/>
                          <a:cs typeface="Times New Roman" panose="02020603050405020304" pitchFamily="18" charset="0"/>
                        </a:rPr>
                        <a:t>Branch</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varchar(MAX)</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6407098"/>
                  </a:ext>
                </a:extLst>
              </a:tr>
              <a:tr h="407898">
                <a:tc>
                  <a:txBody>
                    <a:bodyPr/>
                    <a:lstStyle/>
                    <a:p>
                      <a:r>
                        <a:rPr lang="en-US" sz="1200" b="1" dirty="0">
                          <a:solidFill>
                            <a:schemeClr val="tx1"/>
                          </a:solidFill>
                          <a:latin typeface="Times New Roman" panose="02020603050405020304" pitchFamily="18" charset="0"/>
                          <a:cs typeface="Times New Roman" panose="02020603050405020304" pitchFamily="18" charset="0"/>
                        </a:rPr>
                        <a:t>Department</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136036335"/>
                  </a:ext>
                </a:extLst>
              </a:tr>
              <a:tr h="407898">
                <a:tc>
                  <a:txBody>
                    <a:bodyPr/>
                    <a:lstStyle/>
                    <a:p>
                      <a:r>
                        <a:rPr lang="en-US" sz="1200" b="1" dirty="0" err="1">
                          <a:solidFill>
                            <a:schemeClr val="tx1"/>
                          </a:solidFill>
                          <a:latin typeface="Times New Roman" panose="02020603050405020304" pitchFamily="18" charset="0"/>
                          <a:cs typeface="Times New Roman" panose="02020603050405020304" pitchFamily="18" charset="0"/>
                        </a:rPr>
                        <a:t>Admission_No</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991697238"/>
                  </a:ext>
                </a:extLst>
              </a:tr>
              <a:tr h="407898">
                <a:tc>
                  <a:txBody>
                    <a:bodyPr/>
                    <a:lstStyle/>
                    <a:p>
                      <a:r>
                        <a:rPr lang="en-US" sz="1200" b="1" dirty="0">
                          <a:solidFill>
                            <a:schemeClr val="tx1"/>
                          </a:solidFill>
                          <a:latin typeface="Times New Roman" panose="02020603050405020304" pitchFamily="18" charset="0"/>
                          <a:cs typeface="Times New Roman" panose="02020603050405020304" pitchFamily="18" charset="0"/>
                        </a:rPr>
                        <a:t>Username</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2573442"/>
                  </a:ext>
                </a:extLst>
              </a:tr>
              <a:tr h="407898">
                <a:tc>
                  <a:txBody>
                    <a:bodyPr/>
                    <a:lstStyle/>
                    <a:p>
                      <a:r>
                        <a:rPr lang="en-US" sz="1200" b="1" dirty="0">
                          <a:solidFill>
                            <a:schemeClr val="tx1"/>
                          </a:solidFill>
                          <a:latin typeface="Times New Roman" panose="02020603050405020304" pitchFamily="18" charset="0"/>
                          <a:cs typeface="Times New Roman" panose="02020603050405020304" pitchFamily="18" charset="0"/>
                        </a:rPr>
                        <a:t>Password</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1759417"/>
                  </a:ext>
                </a:extLst>
              </a:tr>
              <a:tr h="407898">
                <a:tc>
                  <a:txBody>
                    <a:bodyPr/>
                    <a:lstStyle/>
                    <a:p>
                      <a:r>
                        <a:rPr lang="en-US" sz="1200" b="1" dirty="0">
                          <a:solidFill>
                            <a:schemeClr val="tx1"/>
                          </a:solidFill>
                          <a:latin typeface="Times New Roman" panose="02020603050405020304" pitchFamily="18" charset="0"/>
                          <a:cs typeface="Times New Roman" panose="02020603050405020304" pitchFamily="18" charset="0"/>
                        </a:rPr>
                        <a:t>Semester</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int</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2679924"/>
                  </a:ext>
                </a:extLst>
              </a:tr>
            </a:tbl>
          </a:graphicData>
        </a:graphic>
      </p:graphicFrame>
    </p:spTree>
    <p:extLst>
      <p:ext uri="{BB962C8B-B14F-4D97-AF65-F5344CB8AC3E}">
        <p14:creationId xmlns:p14="http://schemas.microsoft.com/office/powerpoint/2010/main" val="123705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47F3D-3C5D-43EB-A296-7D4BB1F9C226}"/>
              </a:ext>
            </a:extLst>
          </p:cNvPr>
          <p:cNvSpPr>
            <a:spLocks noGrp="1"/>
          </p:cNvSpPr>
          <p:nvPr>
            <p:ph type="title"/>
          </p:nvPr>
        </p:nvSpPr>
        <p:spPr>
          <a:xfrm>
            <a:off x="913774" y="263411"/>
            <a:ext cx="10364451" cy="1596177"/>
          </a:xfrm>
        </p:spPr>
        <p:txBody>
          <a:bodyPr/>
          <a:lstStyle/>
          <a:p>
            <a:r>
              <a:rPr lang="en-US" dirty="0"/>
              <a:t>2. Qualification Details</a:t>
            </a:r>
          </a:p>
        </p:txBody>
      </p:sp>
      <p:graphicFrame>
        <p:nvGraphicFramePr>
          <p:cNvPr id="4" name="Content Placeholder 3">
            <a:extLst>
              <a:ext uri="{FF2B5EF4-FFF2-40B4-BE49-F238E27FC236}">
                <a16:creationId xmlns:a16="http://schemas.microsoft.com/office/drawing/2014/main" id="{DFF0A57C-6C19-460E-983D-D2D9DEAD869F}"/>
              </a:ext>
            </a:extLst>
          </p:cNvPr>
          <p:cNvGraphicFramePr>
            <a:graphicFrameLocks noGrp="1"/>
          </p:cNvGraphicFramePr>
          <p:nvPr>
            <p:ph sz="quarter" idx="13"/>
            <p:extLst>
              <p:ext uri="{D42A27DB-BD31-4B8C-83A1-F6EECF244321}">
                <p14:modId xmlns:p14="http://schemas.microsoft.com/office/powerpoint/2010/main" val="1476926091"/>
              </p:ext>
            </p:extLst>
          </p:nvPr>
        </p:nvGraphicFramePr>
        <p:xfrm>
          <a:off x="723236" y="1859588"/>
          <a:ext cx="10363200" cy="4419600"/>
        </p:xfrm>
        <a:graphic>
          <a:graphicData uri="http://schemas.openxmlformats.org/drawingml/2006/table">
            <a:tbl>
              <a:tblPr firstRow="1" bandRow="1">
                <a:tableStyleId>{073A0DAA-6AF3-43AB-8588-CEC1D06C72B9}</a:tableStyleId>
              </a:tblPr>
              <a:tblGrid>
                <a:gridCol w="3454400">
                  <a:extLst>
                    <a:ext uri="{9D8B030D-6E8A-4147-A177-3AD203B41FA5}">
                      <a16:colId xmlns:a16="http://schemas.microsoft.com/office/drawing/2014/main" val="2939819916"/>
                    </a:ext>
                  </a:extLst>
                </a:gridCol>
                <a:gridCol w="3454400">
                  <a:extLst>
                    <a:ext uri="{9D8B030D-6E8A-4147-A177-3AD203B41FA5}">
                      <a16:colId xmlns:a16="http://schemas.microsoft.com/office/drawing/2014/main" val="2100589286"/>
                    </a:ext>
                  </a:extLst>
                </a:gridCol>
                <a:gridCol w="3454400">
                  <a:extLst>
                    <a:ext uri="{9D8B030D-6E8A-4147-A177-3AD203B41FA5}">
                      <a16:colId xmlns:a16="http://schemas.microsoft.com/office/drawing/2014/main" val="1794162319"/>
                    </a:ext>
                  </a:extLst>
                </a:gridCol>
              </a:tblGrid>
              <a:tr h="370840">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dirty="0"/>
                        <a:t>Datatype</a:t>
                      </a:r>
                    </a:p>
                  </a:txBody>
                  <a:tcPr/>
                </a:tc>
                <a:tc>
                  <a:txBody>
                    <a:bodyPr/>
                    <a:lstStyle/>
                    <a:p>
                      <a:r>
                        <a:rPr lang="en-US" dirty="0"/>
                        <a:t>Constraints</a:t>
                      </a:r>
                    </a:p>
                  </a:txBody>
                  <a:tcPr/>
                </a:tc>
                <a:extLst>
                  <a:ext uri="{0D108BD9-81ED-4DB2-BD59-A6C34878D82A}">
                    <a16:rowId xmlns:a16="http://schemas.microsoft.com/office/drawing/2014/main" val="2465040860"/>
                  </a:ext>
                </a:extLst>
              </a:tr>
              <a:tr h="370840">
                <a:tc>
                  <a:txBody>
                    <a:bodyPr/>
                    <a:lstStyle/>
                    <a:p>
                      <a:r>
                        <a:rPr lang="en-US" sz="2400" dirty="0" err="1">
                          <a:latin typeface="Times New Roman" panose="02020603050405020304" pitchFamily="18" charset="0"/>
                          <a:cs typeface="Times New Roman" panose="02020603050405020304" pitchFamily="18" charset="0"/>
                        </a:rPr>
                        <a:t>Qual_Id</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a:latin typeface="Times New Roman" panose="02020603050405020304" pitchFamily="18" charset="0"/>
                          <a:cs typeface="Times New Roman" panose="02020603050405020304" pitchFamily="18" charset="0"/>
                        </a:rPr>
                        <a:t>int</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3676694445"/>
                  </a:ext>
                </a:extLst>
              </a:tr>
              <a:tr h="370840">
                <a:tc>
                  <a:txBody>
                    <a:bodyPr/>
                    <a:lstStyle/>
                    <a:p>
                      <a:r>
                        <a:rPr lang="en-US" sz="2400" dirty="0" err="1">
                          <a:latin typeface="Times New Roman" panose="02020603050405020304" pitchFamily="18" charset="0"/>
                          <a:cs typeface="Times New Roman" panose="02020603050405020304" pitchFamily="18" charset="0"/>
                        </a:rPr>
                        <a:t>User_Id</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varchar(20)</a:t>
                      </a:r>
                    </a:p>
                  </a:txBody>
                  <a:tcPr/>
                </a:tc>
                <a:tc>
                  <a:txBody>
                    <a:bodyPr/>
                    <a:lstStyle/>
                    <a:p>
                      <a:r>
                        <a:rPr lang="en-US" sz="2400" dirty="0">
                          <a:latin typeface="Times New Roman" panose="02020603050405020304" pitchFamily="18" charset="0"/>
                          <a:cs typeface="Times New Roman" panose="02020603050405020304" pitchFamily="18" charset="0"/>
                        </a:rPr>
                        <a:t>Foreign Key(</a:t>
                      </a:r>
                      <a:r>
                        <a:rPr lang="en-US" sz="2400" dirty="0" err="1">
                          <a:latin typeface="Times New Roman" panose="02020603050405020304" pitchFamily="18" charset="0"/>
                          <a:cs typeface="Times New Roman" panose="02020603050405020304" pitchFamily="18" charset="0"/>
                        </a:rPr>
                        <a:t>User_Details</a:t>
                      </a:r>
                      <a:r>
                        <a:rPr lang="en-US" sz="2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03605178"/>
                  </a:ext>
                </a:extLst>
              </a:tr>
              <a:tr h="370840">
                <a:tc>
                  <a:txBody>
                    <a:bodyPr/>
                    <a:lstStyle/>
                    <a:p>
                      <a:r>
                        <a:rPr lang="en-US" sz="2400" dirty="0">
                          <a:latin typeface="Times New Roman" panose="02020603050405020304" pitchFamily="18" charset="0"/>
                          <a:cs typeface="Times New Roman" panose="02020603050405020304" pitchFamily="18" charset="0"/>
                        </a:rPr>
                        <a:t>Qualification</a:t>
                      </a:r>
                    </a:p>
                  </a:txBody>
                  <a:tcPr/>
                </a:tc>
                <a:tc>
                  <a:txBody>
                    <a:bodyPr/>
                    <a:lstStyle/>
                    <a:p>
                      <a:r>
                        <a:rPr lang="en-US" sz="2400" dirty="0">
                          <a:latin typeface="Times New Roman" panose="02020603050405020304" pitchFamily="18" charset="0"/>
                          <a:cs typeface="Times New Roman" panose="02020603050405020304" pitchFamily="18" charset="0"/>
                        </a:rPr>
                        <a:t>varchar(100)</a:t>
                      </a:r>
                    </a:p>
                  </a:txBody>
                  <a:tcPr/>
                </a:tc>
                <a:tc>
                  <a:txBody>
                    <a:bodyPr/>
                    <a:lstStyle/>
                    <a:p>
                      <a:r>
                        <a:rPr lang="en-US" sz="24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50042165"/>
                  </a:ext>
                </a:extLst>
              </a:tr>
              <a:tr h="370840">
                <a:tc>
                  <a:txBody>
                    <a:bodyPr/>
                    <a:lstStyle/>
                    <a:p>
                      <a:r>
                        <a:rPr lang="en-US" sz="2400" dirty="0">
                          <a:latin typeface="Times New Roman" panose="02020603050405020304" pitchFamily="18" charset="0"/>
                          <a:cs typeface="Times New Roman" panose="02020603050405020304" pitchFamily="18" charset="0"/>
                        </a:rPr>
                        <a:t>Specialization</a:t>
                      </a:r>
                    </a:p>
                  </a:txBody>
                  <a:tcPr/>
                </a:tc>
                <a:tc>
                  <a:txBody>
                    <a:bodyPr/>
                    <a:lstStyle/>
                    <a:p>
                      <a:r>
                        <a:rPr lang="en-US" sz="2400" dirty="0">
                          <a:latin typeface="Times New Roman" panose="02020603050405020304" pitchFamily="18" charset="0"/>
                          <a:cs typeface="Times New Roman" panose="02020603050405020304" pitchFamily="18" charset="0"/>
                        </a:rPr>
                        <a:t>Varchar(100)</a:t>
                      </a:r>
                    </a:p>
                  </a:txBody>
                  <a:tcPr/>
                </a:tc>
                <a:tc>
                  <a:txBody>
                    <a:bodyPr/>
                    <a:lstStyle/>
                    <a:p>
                      <a:r>
                        <a:rPr lang="en-US" sz="24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65957131"/>
                  </a:ext>
                </a:extLst>
              </a:tr>
              <a:tr h="370840">
                <a:tc>
                  <a:txBody>
                    <a:bodyPr/>
                    <a:lstStyle/>
                    <a:p>
                      <a:r>
                        <a:rPr lang="en-US" sz="2400" dirty="0">
                          <a:latin typeface="Times New Roman" panose="02020603050405020304" pitchFamily="18" charset="0"/>
                          <a:cs typeface="Times New Roman" panose="02020603050405020304" pitchFamily="18" charset="0"/>
                        </a:rPr>
                        <a:t>College</a:t>
                      </a:r>
                    </a:p>
                  </a:txBody>
                  <a:tcPr/>
                </a:tc>
                <a:tc>
                  <a:txBody>
                    <a:bodyPr/>
                    <a:lstStyle/>
                    <a:p>
                      <a:r>
                        <a:rPr lang="en-US" sz="2400" dirty="0">
                          <a:latin typeface="Times New Roman" panose="02020603050405020304" pitchFamily="18" charset="0"/>
                          <a:cs typeface="Times New Roman" panose="02020603050405020304" pitchFamily="18" charset="0"/>
                        </a:rPr>
                        <a:t>Varchar(MAX)</a:t>
                      </a:r>
                    </a:p>
                  </a:txBody>
                  <a:tcPr/>
                </a:tc>
                <a:tc>
                  <a:txBody>
                    <a:bodyPr/>
                    <a:lstStyle/>
                    <a:p>
                      <a:r>
                        <a:rPr lang="en-US" sz="24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847044752"/>
                  </a:ext>
                </a:extLst>
              </a:tr>
              <a:tr h="370840">
                <a:tc>
                  <a:txBody>
                    <a:bodyPr/>
                    <a:lstStyle/>
                    <a:p>
                      <a:r>
                        <a:rPr lang="en-US" sz="2400" dirty="0">
                          <a:latin typeface="Times New Roman" panose="02020603050405020304" pitchFamily="18" charset="0"/>
                          <a:cs typeface="Times New Roman" panose="02020603050405020304" pitchFamily="18" charset="0"/>
                        </a:rPr>
                        <a:t>University</a:t>
                      </a:r>
                    </a:p>
                  </a:txBody>
                  <a:tcPr/>
                </a:tc>
                <a:tc>
                  <a:txBody>
                    <a:bodyPr/>
                    <a:lstStyle/>
                    <a:p>
                      <a:r>
                        <a:rPr lang="en-US" sz="2400" dirty="0">
                          <a:latin typeface="Times New Roman" panose="02020603050405020304" pitchFamily="18" charset="0"/>
                          <a:cs typeface="Times New Roman" panose="02020603050405020304" pitchFamily="18" charset="0"/>
                        </a:rPr>
                        <a:t>Varchar(MAX)</a:t>
                      </a:r>
                    </a:p>
                  </a:txBody>
                  <a:tcPr/>
                </a:tc>
                <a:tc>
                  <a:txBody>
                    <a:bodyPr/>
                    <a:lstStyle/>
                    <a:p>
                      <a:r>
                        <a:rPr lang="en-US" sz="24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891583859"/>
                  </a:ext>
                </a:extLst>
              </a:tr>
              <a:tr h="370840">
                <a:tc>
                  <a:txBody>
                    <a:bodyPr/>
                    <a:lstStyle/>
                    <a:p>
                      <a:r>
                        <a:rPr lang="en-US" sz="2400" dirty="0">
                          <a:latin typeface="Times New Roman" panose="02020603050405020304" pitchFamily="18" charset="0"/>
                          <a:cs typeface="Times New Roman" panose="02020603050405020304" pitchFamily="18" charset="0"/>
                        </a:rPr>
                        <a:t>CGPA</a:t>
                      </a:r>
                    </a:p>
                  </a:txBody>
                  <a:tcPr/>
                </a:tc>
                <a:tc>
                  <a:txBody>
                    <a:bodyPr/>
                    <a:lstStyle/>
                    <a:p>
                      <a:r>
                        <a:rPr lang="en-US" sz="2400" dirty="0">
                          <a:latin typeface="Times New Roman" panose="02020603050405020304" pitchFamily="18" charset="0"/>
                          <a:cs typeface="Times New Roman" panose="02020603050405020304" pitchFamily="18" charset="0"/>
                        </a:rPr>
                        <a:t>Float</a:t>
                      </a:r>
                    </a:p>
                  </a:txBody>
                  <a:tcPr/>
                </a:tc>
                <a:tc>
                  <a:txBody>
                    <a:bodyPr/>
                    <a:lstStyle/>
                    <a:p>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5572210"/>
                  </a:ext>
                </a:extLst>
              </a:tr>
              <a:tr h="370840">
                <a:tc>
                  <a:txBody>
                    <a:bodyPr/>
                    <a:lstStyle/>
                    <a:p>
                      <a:r>
                        <a:rPr lang="en-US" sz="2400" dirty="0">
                          <a:latin typeface="Times New Roman" panose="02020603050405020304" pitchFamily="18" charset="0"/>
                          <a:cs typeface="Times New Roman" panose="02020603050405020304" pitchFamily="18" charset="0"/>
                        </a:rPr>
                        <a:t>Percentage</a:t>
                      </a:r>
                    </a:p>
                  </a:txBody>
                  <a:tcPr/>
                </a:tc>
                <a:tc>
                  <a:txBody>
                    <a:bodyPr/>
                    <a:lstStyle/>
                    <a:p>
                      <a:r>
                        <a:rPr lang="en-US" sz="2400" dirty="0">
                          <a:latin typeface="Times New Roman" panose="02020603050405020304" pitchFamily="18" charset="0"/>
                          <a:cs typeface="Times New Roman" panose="02020603050405020304" pitchFamily="18" charset="0"/>
                        </a:rPr>
                        <a:t>Float</a:t>
                      </a:r>
                    </a:p>
                  </a:txBody>
                  <a:tcPr/>
                </a:tc>
                <a:tc>
                  <a:txBody>
                    <a:bodyPr/>
                    <a:lstStyle/>
                    <a:p>
                      <a:r>
                        <a:rPr lang="en-US" sz="24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853448807"/>
                  </a:ext>
                </a:extLst>
              </a:tr>
            </a:tbl>
          </a:graphicData>
        </a:graphic>
      </p:graphicFrame>
    </p:spTree>
    <p:extLst>
      <p:ext uri="{BB962C8B-B14F-4D97-AF65-F5344CB8AC3E}">
        <p14:creationId xmlns:p14="http://schemas.microsoft.com/office/powerpoint/2010/main" val="3134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1251-3E59-450D-B61B-9B77BF10810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Experience Details</a:t>
            </a:r>
          </a:p>
        </p:txBody>
      </p:sp>
      <p:graphicFrame>
        <p:nvGraphicFramePr>
          <p:cNvPr id="4" name="Content Placeholder 3">
            <a:extLst>
              <a:ext uri="{FF2B5EF4-FFF2-40B4-BE49-F238E27FC236}">
                <a16:creationId xmlns:a16="http://schemas.microsoft.com/office/drawing/2014/main" id="{318FF091-4C30-419D-B987-2E5E0370471A}"/>
              </a:ext>
            </a:extLst>
          </p:cNvPr>
          <p:cNvGraphicFramePr>
            <a:graphicFrameLocks noGrp="1"/>
          </p:cNvGraphicFramePr>
          <p:nvPr>
            <p:ph sz="quarter" idx="13"/>
            <p:extLst>
              <p:ext uri="{D42A27DB-BD31-4B8C-83A1-F6EECF244321}">
                <p14:modId xmlns:p14="http://schemas.microsoft.com/office/powerpoint/2010/main" val="2396726591"/>
              </p:ext>
            </p:extLst>
          </p:nvPr>
        </p:nvGraphicFramePr>
        <p:xfrm>
          <a:off x="717176" y="2366962"/>
          <a:ext cx="10793505" cy="3675251"/>
        </p:xfrm>
        <a:graphic>
          <a:graphicData uri="http://schemas.openxmlformats.org/drawingml/2006/table">
            <a:tbl>
              <a:tblPr firstRow="1" bandRow="1">
                <a:tableStyleId>{073A0DAA-6AF3-43AB-8588-CEC1D06C72B9}</a:tableStyleId>
              </a:tblPr>
              <a:tblGrid>
                <a:gridCol w="3597835">
                  <a:extLst>
                    <a:ext uri="{9D8B030D-6E8A-4147-A177-3AD203B41FA5}">
                      <a16:colId xmlns:a16="http://schemas.microsoft.com/office/drawing/2014/main" val="148106746"/>
                    </a:ext>
                  </a:extLst>
                </a:gridCol>
                <a:gridCol w="3597835">
                  <a:extLst>
                    <a:ext uri="{9D8B030D-6E8A-4147-A177-3AD203B41FA5}">
                      <a16:colId xmlns:a16="http://schemas.microsoft.com/office/drawing/2014/main" val="679696067"/>
                    </a:ext>
                  </a:extLst>
                </a:gridCol>
                <a:gridCol w="3597835">
                  <a:extLst>
                    <a:ext uri="{9D8B030D-6E8A-4147-A177-3AD203B41FA5}">
                      <a16:colId xmlns:a16="http://schemas.microsoft.com/office/drawing/2014/main" val="913387523"/>
                    </a:ext>
                  </a:extLst>
                </a:gridCol>
              </a:tblGrid>
              <a:tr h="433035">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dirty="0"/>
                        <a:t>Datatype</a:t>
                      </a:r>
                    </a:p>
                  </a:txBody>
                  <a:tcPr/>
                </a:tc>
                <a:tc>
                  <a:txBody>
                    <a:bodyPr/>
                    <a:lstStyle/>
                    <a:p>
                      <a:r>
                        <a:rPr lang="en-US" dirty="0"/>
                        <a:t>Constraints</a:t>
                      </a:r>
                    </a:p>
                  </a:txBody>
                  <a:tcPr/>
                </a:tc>
                <a:extLst>
                  <a:ext uri="{0D108BD9-81ED-4DB2-BD59-A6C34878D82A}">
                    <a16:rowId xmlns:a16="http://schemas.microsoft.com/office/drawing/2014/main" val="2462040443"/>
                  </a:ext>
                </a:extLst>
              </a:tr>
              <a:tr h="405277">
                <a:tc>
                  <a:txBody>
                    <a:bodyPr/>
                    <a:lstStyle/>
                    <a:p>
                      <a:r>
                        <a:rPr lang="en-US" sz="1600" dirty="0" err="1">
                          <a:latin typeface="Times New Roman" panose="02020603050405020304" pitchFamily="18" charset="0"/>
                          <a:cs typeface="Times New Roman" panose="02020603050405020304" pitchFamily="18" charset="0"/>
                        </a:rPr>
                        <a:t>Exp_Id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Int</a:t>
                      </a:r>
                    </a:p>
                  </a:txBody>
                  <a:tcPr/>
                </a:tc>
                <a:tc>
                  <a:txBody>
                    <a:bodyPr/>
                    <a:lstStyle/>
                    <a:p>
                      <a:r>
                        <a:rPr lang="en-US" sz="1600" dirty="0">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3331955138"/>
                  </a:ext>
                </a:extLst>
              </a:tr>
              <a:tr h="405277">
                <a:tc>
                  <a:txBody>
                    <a:bodyPr/>
                    <a:lstStyle/>
                    <a:p>
                      <a:r>
                        <a:rPr lang="en-US" sz="1600" dirty="0" err="1">
                          <a:latin typeface="Times New Roman" panose="02020603050405020304" pitchFamily="18" charset="0"/>
                          <a:cs typeface="Times New Roman" panose="02020603050405020304" pitchFamily="18" charset="0"/>
                        </a:rPr>
                        <a:t>User_Id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a:t>
                      </a:r>
                      <a:r>
                        <a:rPr lang="en-US" sz="1600" dirty="0" err="1">
                          <a:latin typeface="Times New Roman" panose="02020603050405020304" pitchFamily="18" charset="0"/>
                          <a:cs typeface="Times New Roman" panose="02020603050405020304" pitchFamily="18" charset="0"/>
                        </a:rPr>
                        <a:t>User_Details</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843634109"/>
                  </a:ext>
                </a:extLst>
              </a:tr>
              <a:tr h="405277">
                <a:tc>
                  <a:txBody>
                    <a:bodyPr/>
                    <a:lstStyle/>
                    <a:p>
                      <a:r>
                        <a:rPr lang="en-US" sz="1600" dirty="0" err="1">
                          <a:latin typeface="Times New Roman" panose="02020603050405020304" pitchFamily="18" charset="0"/>
                          <a:cs typeface="Times New Roman" panose="02020603050405020304" pitchFamily="18" charset="0"/>
                        </a:rPr>
                        <a:t>Organization_Worked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271723072"/>
                  </a:ext>
                </a:extLst>
              </a:tr>
              <a:tr h="405277">
                <a:tc>
                  <a:txBody>
                    <a:bodyPr/>
                    <a:lstStyle/>
                    <a:p>
                      <a:r>
                        <a:rPr lang="en-US" sz="1600" dirty="0">
                          <a:latin typeface="Times New Roman" panose="02020603050405020304" pitchFamily="18" charset="0"/>
                          <a:cs typeface="Times New Roman" panose="02020603050405020304" pitchFamily="18" charset="0"/>
                        </a:rPr>
                        <a:t>Designation</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609536484"/>
                  </a:ext>
                </a:extLst>
              </a:tr>
              <a:tr h="405277">
                <a:tc>
                  <a:txBody>
                    <a:bodyPr/>
                    <a:lstStyle/>
                    <a:p>
                      <a:r>
                        <a:rPr lang="en-US" sz="1600" dirty="0" err="1">
                          <a:latin typeface="Times New Roman" panose="02020603050405020304" pitchFamily="18" charset="0"/>
                          <a:cs typeface="Times New Roman" panose="02020603050405020304" pitchFamily="18" charset="0"/>
                        </a:rPr>
                        <a:t>From_Date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49221763"/>
                  </a:ext>
                </a:extLst>
              </a:tr>
              <a:tr h="405277">
                <a:tc>
                  <a:txBody>
                    <a:bodyPr/>
                    <a:lstStyle/>
                    <a:p>
                      <a:r>
                        <a:rPr lang="en-US" sz="1600" dirty="0" err="1">
                          <a:latin typeface="Times New Roman" panose="02020603050405020304" pitchFamily="18" charset="0"/>
                          <a:cs typeface="Times New Roman" panose="02020603050405020304" pitchFamily="18" charset="0"/>
                        </a:rPr>
                        <a:t>To_Date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175892663"/>
                  </a:ext>
                </a:extLst>
              </a:tr>
              <a:tr h="405277">
                <a:tc>
                  <a:txBody>
                    <a:bodyPr/>
                    <a:lstStyle/>
                    <a:p>
                      <a:r>
                        <a:rPr lang="en-US" sz="1600" dirty="0">
                          <a:latin typeface="Times New Roman" panose="02020603050405020304" pitchFamily="18" charset="0"/>
                          <a:cs typeface="Times New Roman" panose="02020603050405020304" pitchFamily="18" charset="0"/>
                        </a:rPr>
                        <a:t>Duration</a:t>
                      </a:r>
                    </a:p>
                  </a:txBody>
                  <a:tcPr/>
                </a:tc>
                <a:tc>
                  <a:txBody>
                    <a:bodyPr/>
                    <a:lstStyle/>
                    <a:p>
                      <a:r>
                        <a:rPr lang="en-US" sz="1600" dirty="0">
                          <a:latin typeface="Times New Roman" panose="02020603050405020304" pitchFamily="18" charset="0"/>
                          <a:cs typeface="Times New Roman" panose="02020603050405020304" pitchFamily="18" charset="0"/>
                        </a:rPr>
                        <a:t>Varchar(50)</a:t>
                      </a: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3080454"/>
                  </a:ext>
                </a:extLst>
              </a:tr>
              <a:tr h="405277">
                <a:tc>
                  <a:txBody>
                    <a:bodyPr/>
                    <a:lstStyle/>
                    <a:p>
                      <a:endParaRPr lang="en-US" sz="1600">
                        <a:latin typeface="Times New Roman" panose="02020603050405020304" pitchFamily="18" charset="0"/>
                        <a:cs typeface="Times New Roman" panose="02020603050405020304" pitchFamily="18" charset="0"/>
                      </a:endParaRPr>
                    </a:p>
                  </a:txBody>
                  <a:tcPr/>
                </a:tc>
                <a:tc>
                  <a:txBody>
                    <a:bodyPr/>
                    <a:lstStyle/>
                    <a:p>
                      <a:endParaRPr lang="en-US" sz="160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2523676"/>
                  </a:ext>
                </a:extLst>
              </a:tr>
            </a:tbl>
          </a:graphicData>
        </a:graphic>
      </p:graphicFrame>
    </p:spTree>
    <p:extLst>
      <p:ext uri="{BB962C8B-B14F-4D97-AF65-F5344CB8AC3E}">
        <p14:creationId xmlns:p14="http://schemas.microsoft.com/office/powerpoint/2010/main" val="797081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7788-415C-4CFB-9687-9896D65EAFF8}"/>
              </a:ext>
            </a:extLst>
          </p:cNvPr>
          <p:cNvSpPr>
            <a:spLocks noGrp="1"/>
          </p:cNvSpPr>
          <p:nvPr>
            <p:ph type="title"/>
          </p:nvPr>
        </p:nvSpPr>
        <p:spPr>
          <a:xfrm>
            <a:off x="913149" y="331646"/>
            <a:ext cx="10364451" cy="1596177"/>
          </a:xfrm>
        </p:spPr>
        <p:txBody>
          <a:bodyPr>
            <a:normAutofit/>
          </a:bodyPr>
          <a:lstStyle/>
          <a:p>
            <a:r>
              <a:rPr lang="en-US" sz="4000" b="1" dirty="0">
                <a:latin typeface="Times New Roman" panose="02020603050405020304" pitchFamily="18" charset="0"/>
                <a:cs typeface="Times New Roman" panose="02020603050405020304" pitchFamily="18" charset="0"/>
              </a:rPr>
              <a:t>4. Uploaded documents</a:t>
            </a:r>
          </a:p>
        </p:txBody>
      </p:sp>
      <p:graphicFrame>
        <p:nvGraphicFramePr>
          <p:cNvPr id="4" name="Content Placeholder 3">
            <a:extLst>
              <a:ext uri="{FF2B5EF4-FFF2-40B4-BE49-F238E27FC236}">
                <a16:creationId xmlns:a16="http://schemas.microsoft.com/office/drawing/2014/main" id="{88365F09-E49C-4274-BC15-04534FC1273A}"/>
              </a:ext>
            </a:extLst>
          </p:cNvPr>
          <p:cNvGraphicFramePr>
            <a:graphicFrameLocks noGrp="1"/>
          </p:cNvGraphicFramePr>
          <p:nvPr>
            <p:ph sz="quarter" idx="13"/>
            <p:extLst>
              <p:ext uri="{D42A27DB-BD31-4B8C-83A1-F6EECF244321}">
                <p14:modId xmlns:p14="http://schemas.microsoft.com/office/powerpoint/2010/main" val="125532456"/>
              </p:ext>
            </p:extLst>
          </p:nvPr>
        </p:nvGraphicFramePr>
        <p:xfrm>
          <a:off x="609600" y="1721504"/>
          <a:ext cx="10668000" cy="3733800"/>
        </p:xfrm>
        <a:graphic>
          <a:graphicData uri="http://schemas.openxmlformats.org/drawingml/2006/table">
            <a:tbl>
              <a:tblPr firstRow="1" bandRow="1">
                <a:tableStyleId>{073A0DAA-6AF3-43AB-8588-CEC1D06C72B9}</a:tableStyleId>
              </a:tblPr>
              <a:tblGrid>
                <a:gridCol w="3556000">
                  <a:extLst>
                    <a:ext uri="{9D8B030D-6E8A-4147-A177-3AD203B41FA5}">
                      <a16:colId xmlns:a16="http://schemas.microsoft.com/office/drawing/2014/main" val="1380753614"/>
                    </a:ext>
                  </a:extLst>
                </a:gridCol>
                <a:gridCol w="3556000">
                  <a:extLst>
                    <a:ext uri="{9D8B030D-6E8A-4147-A177-3AD203B41FA5}">
                      <a16:colId xmlns:a16="http://schemas.microsoft.com/office/drawing/2014/main" val="900847601"/>
                    </a:ext>
                  </a:extLst>
                </a:gridCol>
                <a:gridCol w="3556000">
                  <a:extLst>
                    <a:ext uri="{9D8B030D-6E8A-4147-A177-3AD203B41FA5}">
                      <a16:colId xmlns:a16="http://schemas.microsoft.com/office/drawing/2014/main" val="1129643686"/>
                    </a:ext>
                  </a:extLst>
                </a:gridCol>
              </a:tblGrid>
              <a:tr h="370840">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dirty="0"/>
                        <a:t>Datatype</a:t>
                      </a:r>
                    </a:p>
                  </a:txBody>
                  <a:tcPr/>
                </a:tc>
                <a:tc>
                  <a:txBody>
                    <a:bodyPr/>
                    <a:lstStyle/>
                    <a:p>
                      <a:r>
                        <a:rPr lang="en-US" dirty="0"/>
                        <a:t>Constraints</a:t>
                      </a:r>
                    </a:p>
                  </a:txBody>
                  <a:tcPr/>
                </a:tc>
                <a:extLst>
                  <a:ext uri="{0D108BD9-81ED-4DB2-BD59-A6C34878D82A}">
                    <a16:rowId xmlns:a16="http://schemas.microsoft.com/office/drawing/2014/main" val="3182551380"/>
                  </a:ext>
                </a:extLst>
              </a:tr>
              <a:tr h="370840">
                <a:tc>
                  <a:txBody>
                    <a:bodyPr/>
                    <a:lstStyle/>
                    <a:p>
                      <a:r>
                        <a:rPr lang="en-US" sz="1600" dirty="0" err="1">
                          <a:latin typeface="Times New Roman" panose="02020603050405020304" pitchFamily="18" charset="0"/>
                          <a:cs typeface="Times New Roman" panose="02020603050405020304" pitchFamily="18" charset="0"/>
                        </a:rPr>
                        <a:t>Doc_Id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Varchar(50)</a:t>
                      </a:r>
                    </a:p>
                  </a:txBody>
                  <a:tcPr/>
                </a:tc>
                <a:tc>
                  <a:txBody>
                    <a:bodyPr/>
                    <a:lstStyle/>
                    <a:p>
                      <a:r>
                        <a:rPr lang="en-US" sz="1600" dirty="0" err="1">
                          <a:latin typeface="Times New Roman" panose="02020603050405020304" pitchFamily="18" charset="0"/>
                          <a:cs typeface="Times New Roman" panose="02020603050405020304" pitchFamily="18" charset="0"/>
                        </a:rPr>
                        <a:t>Primary_Key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9615791"/>
                  </a:ext>
                </a:extLst>
              </a:tr>
              <a:tr h="370840">
                <a:tc>
                  <a:txBody>
                    <a:bodyPr/>
                    <a:lstStyle/>
                    <a:p>
                      <a:r>
                        <a:rPr lang="en-US" sz="1600" dirty="0" err="1">
                          <a:latin typeface="Times New Roman" panose="02020603050405020304" pitchFamily="18" charset="0"/>
                          <a:cs typeface="Times New Roman" panose="02020603050405020304" pitchFamily="18" charset="0"/>
                        </a:rPr>
                        <a:t>Doc_Type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Varchar(50)</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4226601434"/>
                  </a:ext>
                </a:extLst>
              </a:tr>
              <a:tr h="370840">
                <a:tc>
                  <a:txBody>
                    <a:bodyPr/>
                    <a:lstStyle/>
                    <a:p>
                      <a:r>
                        <a:rPr lang="en-US" sz="1600" dirty="0" err="1">
                          <a:latin typeface="Times New Roman" panose="02020603050405020304" pitchFamily="18" charset="0"/>
                          <a:cs typeface="Times New Roman" panose="02020603050405020304" pitchFamily="18" charset="0"/>
                        </a:rPr>
                        <a:t>User_Id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a:t>
                      </a:r>
                      <a:r>
                        <a:rPr lang="en-US" sz="1600" dirty="0" err="1">
                          <a:latin typeface="Times New Roman" panose="02020603050405020304" pitchFamily="18" charset="0"/>
                          <a:cs typeface="Times New Roman" panose="02020603050405020304" pitchFamily="18" charset="0"/>
                        </a:rPr>
                        <a:t>User_Details</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41842816"/>
                  </a:ext>
                </a:extLst>
              </a:tr>
              <a:tr h="370840">
                <a:tc>
                  <a:txBody>
                    <a:bodyPr/>
                    <a:lstStyle/>
                    <a:p>
                      <a:r>
                        <a:rPr lang="en-US" sz="1600" dirty="0">
                          <a:latin typeface="Times New Roman" panose="02020603050405020304" pitchFamily="18" charset="0"/>
                          <a:cs typeface="Times New Roman" panose="02020603050405020304" pitchFamily="18" charset="0"/>
                        </a:rPr>
                        <a:t>Subject</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783454200"/>
                  </a:ext>
                </a:extLst>
              </a:tr>
              <a:tr h="370840">
                <a:tc>
                  <a:txBody>
                    <a:bodyPr/>
                    <a:lstStyle/>
                    <a:p>
                      <a:r>
                        <a:rPr lang="en-US" sz="1600" dirty="0">
                          <a:latin typeface="Times New Roman" panose="02020603050405020304" pitchFamily="18" charset="0"/>
                          <a:cs typeface="Times New Roman" panose="02020603050405020304" pitchFamily="18" charset="0"/>
                        </a:rPr>
                        <a:t>Topic</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700832592"/>
                  </a:ext>
                </a:extLst>
              </a:tr>
              <a:tr h="370840">
                <a:tc>
                  <a:txBody>
                    <a:bodyPr/>
                    <a:lstStyle/>
                    <a:p>
                      <a:r>
                        <a:rPr lang="en-US" sz="1600" dirty="0" err="1">
                          <a:latin typeface="Times New Roman" panose="02020603050405020304" pitchFamily="18" charset="0"/>
                          <a:cs typeface="Times New Roman" panose="02020603050405020304" pitchFamily="18" charset="0"/>
                        </a:rPr>
                        <a:t>Document_File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309019067"/>
                  </a:ext>
                </a:extLst>
              </a:tr>
              <a:tr h="370840">
                <a:tc>
                  <a:txBody>
                    <a:bodyPr/>
                    <a:lstStyle/>
                    <a:p>
                      <a:r>
                        <a:rPr lang="en-US" sz="1600" dirty="0">
                          <a:latin typeface="Times New Roman" panose="02020603050405020304" pitchFamily="18" charset="0"/>
                          <a:cs typeface="Times New Roman" panose="02020603050405020304" pitchFamily="18" charset="0"/>
                        </a:rPr>
                        <a:t>Description</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7732137"/>
                  </a:ext>
                </a:extLst>
              </a:tr>
              <a:tr h="370840">
                <a:tc>
                  <a:txBody>
                    <a:bodyPr/>
                    <a:lstStyle/>
                    <a:p>
                      <a:r>
                        <a:rPr lang="en-US" sz="1600" dirty="0">
                          <a:latin typeface="Times New Roman" panose="02020603050405020304" pitchFamily="18" charset="0"/>
                          <a:cs typeface="Times New Roman" panose="02020603050405020304" pitchFamily="18" charset="0"/>
                        </a:rPr>
                        <a:t>Status</a:t>
                      </a:r>
                    </a:p>
                  </a:txBody>
                  <a:tcPr/>
                </a:tc>
                <a:tc>
                  <a:txBody>
                    <a:bodyPr/>
                    <a:lstStyle/>
                    <a:p>
                      <a:r>
                        <a:rPr lang="en-US" sz="1600" dirty="0">
                          <a:latin typeface="Times New Roman" panose="02020603050405020304" pitchFamily="18" charset="0"/>
                          <a:cs typeface="Times New Roman" panose="02020603050405020304" pitchFamily="18" charset="0"/>
                        </a:rPr>
                        <a:t>Varchar(50)</a:t>
                      </a: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39756100"/>
                  </a:ext>
                </a:extLst>
              </a:tr>
              <a:tr h="370840">
                <a:tc>
                  <a:txBody>
                    <a:bodyPr/>
                    <a:lstStyle/>
                    <a:p>
                      <a:endParaRPr lang="en-US" sz="1600">
                        <a:latin typeface="Times New Roman" panose="02020603050405020304" pitchFamily="18" charset="0"/>
                        <a:cs typeface="Times New Roman" panose="02020603050405020304" pitchFamily="18" charset="0"/>
                      </a:endParaRPr>
                    </a:p>
                  </a:txBody>
                  <a:tcPr/>
                </a:tc>
                <a:tc>
                  <a:txBody>
                    <a:bodyPr/>
                    <a:lstStyle/>
                    <a:p>
                      <a:endParaRPr lang="en-US" sz="160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11087310"/>
                  </a:ext>
                </a:extLst>
              </a:tr>
            </a:tbl>
          </a:graphicData>
        </a:graphic>
      </p:graphicFrame>
    </p:spTree>
    <p:extLst>
      <p:ext uri="{BB962C8B-B14F-4D97-AF65-F5344CB8AC3E}">
        <p14:creationId xmlns:p14="http://schemas.microsoft.com/office/powerpoint/2010/main" val="323912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C609-4E77-4E0A-859D-8B90D920A0FF}"/>
              </a:ext>
            </a:extLst>
          </p:cNvPr>
          <p:cNvSpPr>
            <a:spLocks noGrp="1"/>
          </p:cNvSpPr>
          <p:nvPr>
            <p:ph type="title"/>
          </p:nvPr>
        </p:nvSpPr>
        <p:spPr/>
        <p:txBody>
          <a:bodyPr>
            <a:normAutofit/>
          </a:bodyPr>
          <a:lstStyle/>
          <a:p>
            <a:r>
              <a:rPr lang="en-US" sz="4400" b="1" dirty="0">
                <a:latin typeface="Times New Roman" panose="02020603050405020304" pitchFamily="18" charset="0"/>
                <a:cs typeface="Times New Roman" panose="02020603050405020304" pitchFamily="18" charset="0"/>
              </a:rPr>
              <a:t>5. Quiz category</a:t>
            </a:r>
          </a:p>
        </p:txBody>
      </p:sp>
      <p:graphicFrame>
        <p:nvGraphicFramePr>
          <p:cNvPr id="4" name="Content Placeholder 3">
            <a:extLst>
              <a:ext uri="{FF2B5EF4-FFF2-40B4-BE49-F238E27FC236}">
                <a16:creationId xmlns:a16="http://schemas.microsoft.com/office/drawing/2014/main" id="{91CA3EB8-8949-4BFB-BB3F-6CEBC34AA90E}"/>
              </a:ext>
            </a:extLst>
          </p:cNvPr>
          <p:cNvGraphicFramePr>
            <a:graphicFrameLocks noGrp="1"/>
          </p:cNvGraphicFramePr>
          <p:nvPr>
            <p:ph sz="quarter" idx="13"/>
            <p:extLst>
              <p:ext uri="{D42A27DB-BD31-4B8C-83A1-F6EECF244321}">
                <p14:modId xmlns:p14="http://schemas.microsoft.com/office/powerpoint/2010/main" val="587661561"/>
              </p:ext>
            </p:extLst>
          </p:nvPr>
        </p:nvGraphicFramePr>
        <p:xfrm>
          <a:off x="466165" y="2366963"/>
          <a:ext cx="10811436" cy="3406306"/>
        </p:xfrm>
        <a:graphic>
          <a:graphicData uri="http://schemas.openxmlformats.org/drawingml/2006/table">
            <a:tbl>
              <a:tblPr firstRow="1" bandRow="1">
                <a:tableStyleId>{073A0DAA-6AF3-43AB-8588-CEC1D06C72B9}</a:tableStyleId>
              </a:tblPr>
              <a:tblGrid>
                <a:gridCol w="3603812">
                  <a:extLst>
                    <a:ext uri="{9D8B030D-6E8A-4147-A177-3AD203B41FA5}">
                      <a16:colId xmlns:a16="http://schemas.microsoft.com/office/drawing/2014/main" val="4077881530"/>
                    </a:ext>
                  </a:extLst>
                </a:gridCol>
                <a:gridCol w="3603812">
                  <a:extLst>
                    <a:ext uri="{9D8B030D-6E8A-4147-A177-3AD203B41FA5}">
                      <a16:colId xmlns:a16="http://schemas.microsoft.com/office/drawing/2014/main" val="162841235"/>
                    </a:ext>
                  </a:extLst>
                </a:gridCol>
                <a:gridCol w="3603812">
                  <a:extLst>
                    <a:ext uri="{9D8B030D-6E8A-4147-A177-3AD203B41FA5}">
                      <a16:colId xmlns:a16="http://schemas.microsoft.com/office/drawing/2014/main" val="1847211883"/>
                    </a:ext>
                  </a:extLst>
                </a:gridCol>
              </a:tblGrid>
              <a:tr h="599756">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561310">
                <a:tc>
                  <a:txBody>
                    <a:bodyPr/>
                    <a:lstStyle/>
                    <a:p>
                      <a:r>
                        <a:rPr lang="en-US" sz="1600" dirty="0" err="1">
                          <a:latin typeface="Times New Roman" panose="02020603050405020304" pitchFamily="18" charset="0"/>
                          <a:cs typeface="Times New Roman" panose="02020603050405020304" pitchFamily="18" charset="0"/>
                        </a:rPr>
                        <a:t>C_Id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18259205"/>
                  </a:ext>
                </a:extLst>
              </a:tr>
              <a:tr h="561310">
                <a:tc>
                  <a:txBody>
                    <a:bodyPr/>
                    <a:lstStyle/>
                    <a:p>
                      <a:r>
                        <a:rPr lang="en-US" sz="1600" dirty="0">
                          <a:latin typeface="Times New Roman" panose="02020603050405020304" pitchFamily="18" charset="0"/>
                          <a:cs typeface="Times New Roman" panose="02020603050405020304" pitchFamily="18" charset="0"/>
                        </a:rPr>
                        <a:t>Category</a:t>
                      </a:r>
                    </a:p>
                  </a:txBody>
                  <a:tcPr/>
                </a:tc>
                <a:tc>
                  <a:txBody>
                    <a:bodyPr/>
                    <a:lstStyle/>
                    <a:p>
                      <a:r>
                        <a:rPr lang="en-US" sz="1600" dirty="0">
                          <a:latin typeface="Times New Roman" panose="02020603050405020304" pitchFamily="18" charset="0"/>
                          <a:cs typeface="Times New Roman" panose="02020603050405020304" pitchFamily="18" charset="0"/>
                        </a:rPr>
                        <a:t>Varchar(100)</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3702902"/>
                  </a:ext>
                </a:extLst>
              </a:tr>
              <a:tr h="561310">
                <a:tc>
                  <a:txBody>
                    <a:bodyPr/>
                    <a:lstStyle/>
                    <a:p>
                      <a:r>
                        <a:rPr lang="en-US" sz="1600" dirty="0">
                          <a:latin typeface="Times New Roman" panose="02020603050405020304" pitchFamily="18" charset="0"/>
                          <a:cs typeface="Times New Roman" panose="02020603050405020304" pitchFamily="18" charset="0"/>
                        </a:rPr>
                        <a:t>Image </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561310">
                <a:tc>
                  <a:txBody>
                    <a:bodyPr/>
                    <a:lstStyle/>
                    <a:p>
                      <a:r>
                        <a:rPr lang="en-US" sz="1600" dirty="0" err="1">
                          <a:latin typeface="Times New Roman" panose="02020603050405020304" pitchFamily="18" charset="0"/>
                          <a:cs typeface="Times New Roman" panose="02020603050405020304" pitchFamily="18" charset="0"/>
                        </a:rPr>
                        <a:t>Created_By</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err="1">
                          <a:latin typeface="Times New Roman" panose="02020603050405020304" pitchFamily="18" charset="0"/>
                          <a:cs typeface="Times New Roman" panose="02020603050405020304" pitchFamily="18" charset="0"/>
                        </a:rPr>
                        <a:t>Foreign_Key</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User_Details</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64591877"/>
                  </a:ext>
                </a:extLst>
              </a:tr>
              <a:tr h="561310">
                <a:tc>
                  <a:txBody>
                    <a:bodyPr/>
                    <a:lstStyle/>
                    <a:p>
                      <a:r>
                        <a:rPr lang="en-US" sz="1600" dirty="0" err="1">
                          <a:latin typeface="Times New Roman" panose="02020603050405020304" pitchFamily="18" charset="0"/>
                          <a:cs typeface="Times New Roman" panose="02020603050405020304" pitchFamily="18" charset="0"/>
                        </a:rPr>
                        <a:t>Created_On</a:t>
                      </a:r>
                      <a:r>
                        <a:rPr lang="en-US" sz="1600" dirty="0">
                          <a:latin typeface="Times New Roman" panose="02020603050405020304" pitchFamily="18" charset="0"/>
                          <a:cs typeface="Times New Roman" panose="02020603050405020304" pitchFamily="18" charset="0"/>
                        </a:rPr>
                        <a:t> </a:t>
                      </a: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31152699"/>
                  </a:ext>
                </a:extLst>
              </a:tr>
            </a:tbl>
          </a:graphicData>
        </a:graphic>
      </p:graphicFrame>
    </p:spTree>
    <p:extLst>
      <p:ext uri="{BB962C8B-B14F-4D97-AF65-F5344CB8AC3E}">
        <p14:creationId xmlns:p14="http://schemas.microsoft.com/office/powerpoint/2010/main" val="2064167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635F-B8EA-4EE2-B3DC-0CA717894C29}"/>
              </a:ext>
            </a:extLst>
          </p:cNvPr>
          <p:cNvSpPr>
            <a:spLocks noGrp="1"/>
          </p:cNvSpPr>
          <p:nvPr>
            <p:ph type="title"/>
          </p:nvPr>
        </p:nvSpPr>
        <p:spPr>
          <a:xfrm>
            <a:off x="779304" y="249049"/>
            <a:ext cx="10364451" cy="1596177"/>
          </a:xfrm>
        </p:spPr>
        <p:txBody>
          <a:bodyPr>
            <a:normAutofit/>
          </a:bodyPr>
          <a:lstStyle/>
          <a:p>
            <a:r>
              <a:rPr lang="en-US" sz="4000" b="1" dirty="0">
                <a:latin typeface="Times New Roman" panose="02020603050405020304" pitchFamily="18" charset="0"/>
                <a:cs typeface="Times New Roman" panose="02020603050405020304" pitchFamily="18" charset="0"/>
              </a:rPr>
              <a:t>6. </a:t>
            </a:r>
            <a:r>
              <a:rPr lang="en-US" sz="4000" b="1" dirty="0" err="1">
                <a:latin typeface="Times New Roman" panose="02020603050405020304" pitchFamily="18" charset="0"/>
                <a:cs typeface="Times New Roman" panose="02020603050405020304" pitchFamily="18" charset="0"/>
              </a:rPr>
              <a:t>SubCategory</a:t>
            </a:r>
            <a:endParaRPr lang="en-US" sz="4000" b="1" dirty="0">
              <a:latin typeface="Times New Roman" panose="02020603050405020304" pitchFamily="18" charset="0"/>
              <a:cs typeface="Times New Roman" panose="02020603050405020304" pitchFamily="18" charset="0"/>
            </a:endParaRPr>
          </a:p>
        </p:txBody>
      </p:sp>
      <p:graphicFrame>
        <p:nvGraphicFramePr>
          <p:cNvPr id="6" name="Content Placeholder 3">
            <a:extLst>
              <a:ext uri="{FF2B5EF4-FFF2-40B4-BE49-F238E27FC236}">
                <a16:creationId xmlns:a16="http://schemas.microsoft.com/office/drawing/2014/main" id="{B065440D-93F9-492E-AEF5-A9CA6956C3CA}"/>
              </a:ext>
            </a:extLst>
          </p:cNvPr>
          <p:cNvGraphicFramePr>
            <a:graphicFrameLocks noGrp="1"/>
          </p:cNvGraphicFramePr>
          <p:nvPr>
            <p:ph sz="quarter" idx="13"/>
            <p:extLst>
              <p:ext uri="{D42A27DB-BD31-4B8C-83A1-F6EECF244321}">
                <p14:modId xmlns:p14="http://schemas.microsoft.com/office/powerpoint/2010/main" val="1055362440"/>
              </p:ext>
            </p:extLst>
          </p:nvPr>
        </p:nvGraphicFramePr>
        <p:xfrm>
          <a:off x="448234" y="1560605"/>
          <a:ext cx="11026590" cy="4259452"/>
        </p:xfrm>
        <a:graphic>
          <a:graphicData uri="http://schemas.openxmlformats.org/drawingml/2006/table">
            <a:tbl>
              <a:tblPr firstRow="1" bandRow="1">
                <a:tableStyleId>{073A0DAA-6AF3-43AB-8588-CEC1D06C72B9}</a:tableStyleId>
              </a:tblPr>
              <a:tblGrid>
                <a:gridCol w="3675530">
                  <a:extLst>
                    <a:ext uri="{9D8B030D-6E8A-4147-A177-3AD203B41FA5}">
                      <a16:colId xmlns:a16="http://schemas.microsoft.com/office/drawing/2014/main" val="4077881530"/>
                    </a:ext>
                  </a:extLst>
                </a:gridCol>
                <a:gridCol w="3675530">
                  <a:extLst>
                    <a:ext uri="{9D8B030D-6E8A-4147-A177-3AD203B41FA5}">
                      <a16:colId xmlns:a16="http://schemas.microsoft.com/office/drawing/2014/main" val="162841235"/>
                    </a:ext>
                  </a:extLst>
                </a:gridCol>
                <a:gridCol w="3675530">
                  <a:extLst>
                    <a:ext uri="{9D8B030D-6E8A-4147-A177-3AD203B41FA5}">
                      <a16:colId xmlns:a16="http://schemas.microsoft.com/office/drawing/2014/main" val="1847211883"/>
                    </a:ext>
                  </a:extLst>
                </a:gridCol>
              </a:tblGrid>
              <a:tr h="643870">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602597">
                <a:tc>
                  <a:txBody>
                    <a:bodyPr/>
                    <a:lstStyle/>
                    <a:p>
                      <a:r>
                        <a:rPr lang="en-US" sz="1600" dirty="0" err="1">
                          <a:latin typeface="Times New Roman" panose="02020603050405020304" pitchFamily="18" charset="0"/>
                          <a:cs typeface="Times New Roman" panose="02020603050405020304" pitchFamily="18" charset="0"/>
                        </a:rPr>
                        <a:t>SubCat_Id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err="1">
                          <a:latin typeface="Times New Roman" panose="02020603050405020304" pitchFamily="18" charset="0"/>
                          <a:cs typeface="Times New Roman" panose="02020603050405020304" pitchFamily="18" charset="0"/>
                        </a:rPr>
                        <a:t>Primary_Key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59205"/>
                  </a:ext>
                </a:extLst>
              </a:tr>
              <a:tr h="602597">
                <a:tc>
                  <a:txBody>
                    <a:bodyPr/>
                    <a:lstStyle/>
                    <a:p>
                      <a:r>
                        <a:rPr lang="en-US" sz="1600" dirty="0" err="1">
                          <a:latin typeface="Times New Roman" panose="02020603050405020304" pitchFamily="18" charset="0"/>
                          <a:cs typeface="Times New Roman" panose="02020603050405020304" pitchFamily="18" charset="0"/>
                        </a:rPr>
                        <a:t>SubCategory</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3702902"/>
                  </a:ext>
                </a:extLst>
              </a:tr>
              <a:tr h="602597">
                <a:tc>
                  <a:txBody>
                    <a:bodyPr/>
                    <a:lstStyle/>
                    <a:p>
                      <a:r>
                        <a:rPr lang="en-US" sz="1600" dirty="0">
                          <a:latin typeface="Times New Roman" panose="02020603050405020304" pitchFamily="18" charset="0"/>
                          <a:cs typeface="Times New Roman" panose="02020603050405020304" pitchFamily="18" charset="0"/>
                        </a:rPr>
                        <a:t>Image</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602597">
                <a:tc>
                  <a:txBody>
                    <a:bodyPr/>
                    <a:lstStyle/>
                    <a:p>
                      <a:r>
                        <a:rPr lang="en-US" sz="1600" dirty="0" err="1">
                          <a:latin typeface="Times New Roman" panose="02020603050405020304" pitchFamily="18" charset="0"/>
                          <a:cs typeface="Times New Roman" panose="02020603050405020304" pitchFamily="18" charset="0"/>
                        </a:rPr>
                        <a:t>C_Id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key(Category)</a:t>
                      </a:r>
                    </a:p>
                  </a:txBody>
                  <a:tcPr/>
                </a:tc>
                <a:extLst>
                  <a:ext uri="{0D108BD9-81ED-4DB2-BD59-A6C34878D82A}">
                    <a16:rowId xmlns:a16="http://schemas.microsoft.com/office/drawing/2014/main" val="64591877"/>
                  </a:ext>
                </a:extLst>
              </a:tr>
              <a:tr h="602597">
                <a:tc>
                  <a:txBody>
                    <a:bodyPr/>
                    <a:lstStyle/>
                    <a:p>
                      <a:r>
                        <a:rPr lang="en-US" sz="1600" dirty="0" err="1">
                          <a:latin typeface="Times New Roman" panose="02020603050405020304" pitchFamily="18" charset="0"/>
                          <a:cs typeface="Times New Roman" panose="02020603050405020304" pitchFamily="18" charset="0"/>
                        </a:rPr>
                        <a:t>Created_By</a:t>
                      </a:r>
                      <a:r>
                        <a:rPr lang="en-US" sz="1600" dirty="0">
                          <a:latin typeface="Times New Roman" panose="02020603050405020304" pitchFamily="18" charset="0"/>
                          <a:cs typeface="Times New Roman" panose="02020603050405020304" pitchFamily="18" charset="0"/>
                        </a:rPr>
                        <a:t> </a:t>
                      </a:r>
                    </a:p>
                  </a:txBody>
                  <a:tcPr/>
                </a:tc>
                <a:tc>
                  <a:txBody>
                    <a:bodyPr/>
                    <a:lstStyle/>
                    <a:p>
                      <a:r>
                        <a:rPr lang="en-US" sz="1600" dirty="0">
                          <a:latin typeface="Times New Roman" panose="02020603050405020304" pitchFamily="18" charset="0"/>
                          <a:cs typeface="Times New Roman" panose="02020603050405020304" pitchFamily="18" charset="0"/>
                        </a:rPr>
                        <a:t>Varchar(100)</a:t>
                      </a:r>
                    </a:p>
                  </a:txBody>
                  <a:tcPr/>
                </a:tc>
                <a:tc>
                  <a:txBody>
                    <a:bodyPr/>
                    <a:lstStyle/>
                    <a:p>
                      <a:r>
                        <a:rPr lang="en-US" sz="1600" dirty="0">
                          <a:latin typeface="Times New Roman" panose="02020603050405020304" pitchFamily="18" charset="0"/>
                          <a:cs typeface="Times New Roman" panose="02020603050405020304" pitchFamily="18" charset="0"/>
                        </a:rPr>
                        <a:t>Foreign key(</a:t>
                      </a:r>
                      <a:r>
                        <a:rPr lang="en-US" sz="1600" dirty="0" err="1">
                          <a:latin typeface="Times New Roman" panose="02020603050405020304" pitchFamily="18" charset="0"/>
                          <a:cs typeface="Times New Roman" panose="02020603050405020304" pitchFamily="18" charset="0"/>
                        </a:rPr>
                        <a:t>User_details</a:t>
                      </a:r>
                      <a:r>
                        <a:rPr lang="en-US" sz="1600" dirty="0">
                          <a:latin typeface="Times New Roman" panose="02020603050405020304" pitchFamily="18" charset="0"/>
                          <a:cs typeface="Times New Roman" panose="02020603050405020304" pitchFamily="18" charset="0"/>
                        </a:rPr>
                        <a:t>_</a:t>
                      </a:r>
                    </a:p>
                  </a:txBody>
                  <a:tcPr/>
                </a:tc>
                <a:extLst>
                  <a:ext uri="{0D108BD9-81ED-4DB2-BD59-A6C34878D82A}">
                    <a16:rowId xmlns:a16="http://schemas.microsoft.com/office/drawing/2014/main" val="3131152699"/>
                  </a:ext>
                </a:extLst>
              </a:tr>
              <a:tr h="602597">
                <a:tc>
                  <a:txBody>
                    <a:bodyPr/>
                    <a:lstStyle/>
                    <a:p>
                      <a:r>
                        <a:rPr lang="en-US" sz="1600" dirty="0" err="1">
                          <a:latin typeface="Times New Roman" panose="02020603050405020304" pitchFamily="18" charset="0"/>
                          <a:cs typeface="Times New Roman" panose="02020603050405020304" pitchFamily="18" charset="0"/>
                        </a:rPr>
                        <a:t>Created_On</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20357399"/>
                  </a:ext>
                </a:extLst>
              </a:tr>
            </a:tbl>
          </a:graphicData>
        </a:graphic>
      </p:graphicFrame>
    </p:spTree>
    <p:extLst>
      <p:ext uri="{BB962C8B-B14F-4D97-AF65-F5344CB8AC3E}">
        <p14:creationId xmlns:p14="http://schemas.microsoft.com/office/powerpoint/2010/main" val="298863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0EDA-2D13-451F-9CC3-4F67EF3DCD30}"/>
              </a:ext>
            </a:extLst>
          </p:cNvPr>
          <p:cNvSpPr>
            <a:spLocks noGrp="1"/>
          </p:cNvSpPr>
          <p:nvPr>
            <p:ph type="title"/>
          </p:nvPr>
        </p:nvSpPr>
        <p:spPr>
          <a:xfrm>
            <a:off x="824998" y="-233739"/>
            <a:ext cx="10364451" cy="1596177"/>
          </a:xfrm>
        </p:spPr>
        <p:txBody>
          <a:bodyPr>
            <a:normAutofit/>
          </a:bodyPr>
          <a:lstStyle/>
          <a:p>
            <a:r>
              <a:rPr lang="en-US" sz="4400" b="1" dirty="0">
                <a:latin typeface="Times New Roman" panose="02020603050405020304" pitchFamily="18" charset="0"/>
                <a:cs typeface="Times New Roman" panose="02020603050405020304" pitchFamily="18" charset="0"/>
              </a:rPr>
              <a:t>7. Quiz Questions</a:t>
            </a:r>
          </a:p>
        </p:txBody>
      </p:sp>
      <p:sp>
        <p:nvSpPr>
          <p:cNvPr id="3" name="Content Placeholder 2">
            <a:extLst>
              <a:ext uri="{FF2B5EF4-FFF2-40B4-BE49-F238E27FC236}">
                <a16:creationId xmlns:a16="http://schemas.microsoft.com/office/drawing/2014/main" id="{5C1B98EF-4819-4597-91B8-0E75F2B39E91}"/>
              </a:ext>
            </a:extLst>
          </p:cNvPr>
          <p:cNvSpPr>
            <a:spLocks noGrp="1"/>
          </p:cNvSpPr>
          <p:nvPr>
            <p:ph sz="quarter" idx="13"/>
          </p:nvPr>
        </p:nvSpPr>
        <p:spPr/>
        <p:txBody>
          <a:bodyPr/>
          <a:lstStyle/>
          <a:p>
            <a:endParaRPr lang="en-US"/>
          </a:p>
        </p:txBody>
      </p:sp>
      <p:graphicFrame>
        <p:nvGraphicFramePr>
          <p:cNvPr id="4" name="Content Placeholder 3">
            <a:extLst>
              <a:ext uri="{FF2B5EF4-FFF2-40B4-BE49-F238E27FC236}">
                <a16:creationId xmlns:a16="http://schemas.microsoft.com/office/drawing/2014/main" id="{9E6FFC40-9556-4BFC-A070-E7443D2AEBD1}"/>
              </a:ext>
            </a:extLst>
          </p:cNvPr>
          <p:cNvGraphicFramePr>
            <a:graphicFrameLocks/>
          </p:cNvGraphicFramePr>
          <p:nvPr>
            <p:extLst>
              <p:ext uri="{D42A27DB-BD31-4B8C-83A1-F6EECF244321}">
                <p14:modId xmlns:p14="http://schemas.microsoft.com/office/powerpoint/2010/main" val="1865495045"/>
              </p:ext>
            </p:extLst>
          </p:nvPr>
        </p:nvGraphicFramePr>
        <p:xfrm>
          <a:off x="431175" y="1362438"/>
          <a:ext cx="11152095" cy="4428763"/>
        </p:xfrm>
        <a:graphic>
          <a:graphicData uri="http://schemas.openxmlformats.org/drawingml/2006/table">
            <a:tbl>
              <a:tblPr firstRow="1" bandRow="1">
                <a:tableStyleId>{073A0DAA-6AF3-43AB-8588-CEC1D06C72B9}</a:tableStyleId>
              </a:tblPr>
              <a:tblGrid>
                <a:gridCol w="3717365">
                  <a:extLst>
                    <a:ext uri="{9D8B030D-6E8A-4147-A177-3AD203B41FA5}">
                      <a16:colId xmlns:a16="http://schemas.microsoft.com/office/drawing/2014/main" val="4077881530"/>
                    </a:ext>
                  </a:extLst>
                </a:gridCol>
                <a:gridCol w="3717365">
                  <a:extLst>
                    <a:ext uri="{9D8B030D-6E8A-4147-A177-3AD203B41FA5}">
                      <a16:colId xmlns:a16="http://schemas.microsoft.com/office/drawing/2014/main" val="162841235"/>
                    </a:ext>
                  </a:extLst>
                </a:gridCol>
                <a:gridCol w="3717365">
                  <a:extLst>
                    <a:ext uri="{9D8B030D-6E8A-4147-A177-3AD203B41FA5}">
                      <a16:colId xmlns:a16="http://schemas.microsoft.com/office/drawing/2014/main" val="1847211883"/>
                    </a:ext>
                  </a:extLst>
                </a:gridCol>
              </a:tblGrid>
              <a:tr h="422464">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364209">
                <a:tc>
                  <a:txBody>
                    <a:bodyPr/>
                    <a:lstStyle/>
                    <a:p>
                      <a:r>
                        <a:rPr lang="en-US" sz="1600" dirty="0" err="1">
                          <a:latin typeface="Times New Roman" panose="02020603050405020304" pitchFamily="18" charset="0"/>
                          <a:cs typeface="Times New Roman" panose="02020603050405020304" pitchFamily="18" charset="0"/>
                        </a:rPr>
                        <a:t>Q_Id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18259205"/>
                  </a:ext>
                </a:extLst>
              </a:tr>
              <a:tr h="364209">
                <a:tc>
                  <a:txBody>
                    <a:bodyPr/>
                    <a:lstStyle/>
                    <a:p>
                      <a:r>
                        <a:rPr lang="en-US" sz="1600" dirty="0" err="1">
                          <a:latin typeface="Times New Roman" panose="02020603050405020304" pitchFamily="18" charset="0"/>
                          <a:cs typeface="Times New Roman" panose="02020603050405020304" pitchFamily="18" charset="0"/>
                        </a:rPr>
                        <a:t>Category_Id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key(Category)</a:t>
                      </a:r>
                    </a:p>
                  </a:txBody>
                  <a:tcPr/>
                </a:tc>
                <a:extLst>
                  <a:ext uri="{0D108BD9-81ED-4DB2-BD59-A6C34878D82A}">
                    <a16:rowId xmlns:a16="http://schemas.microsoft.com/office/drawing/2014/main" val="63702902"/>
                  </a:ext>
                </a:extLst>
              </a:tr>
              <a:tr h="364209">
                <a:tc>
                  <a:txBody>
                    <a:bodyPr/>
                    <a:lstStyle/>
                    <a:p>
                      <a:r>
                        <a:rPr lang="en-US" sz="1600" dirty="0">
                          <a:latin typeface="Times New Roman" panose="02020603050405020304" pitchFamily="18" charset="0"/>
                          <a:cs typeface="Times New Roman" panose="02020603050405020304" pitchFamily="18" charset="0"/>
                        </a:rPr>
                        <a:t>Question</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364209">
                <a:tc>
                  <a:txBody>
                    <a:bodyPr/>
                    <a:lstStyle/>
                    <a:p>
                      <a:r>
                        <a:rPr lang="en-US" sz="1600" dirty="0">
                          <a:latin typeface="Times New Roman" panose="02020603050405020304" pitchFamily="18" charset="0"/>
                          <a:cs typeface="Times New Roman" panose="02020603050405020304" pitchFamily="18" charset="0"/>
                        </a:rPr>
                        <a:t>Option A</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4591877"/>
                  </a:ext>
                </a:extLst>
              </a:tr>
              <a:tr h="364209">
                <a:tc>
                  <a:txBody>
                    <a:bodyPr/>
                    <a:lstStyle/>
                    <a:p>
                      <a:r>
                        <a:rPr lang="en-US" sz="1600" dirty="0">
                          <a:latin typeface="Times New Roman" panose="02020603050405020304" pitchFamily="18" charset="0"/>
                          <a:cs typeface="Times New Roman" panose="02020603050405020304" pitchFamily="18" charset="0"/>
                        </a:rPr>
                        <a:t>Option B</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31152699"/>
                  </a:ext>
                </a:extLst>
              </a:tr>
              <a:tr h="364209">
                <a:tc>
                  <a:txBody>
                    <a:bodyPr/>
                    <a:lstStyle/>
                    <a:p>
                      <a:r>
                        <a:rPr lang="en-US" sz="1600" dirty="0">
                          <a:latin typeface="Times New Roman" panose="02020603050405020304" pitchFamily="18" charset="0"/>
                          <a:cs typeface="Times New Roman" panose="02020603050405020304" pitchFamily="18" charset="0"/>
                        </a:rPr>
                        <a:t>Option C</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839670856"/>
                  </a:ext>
                </a:extLst>
              </a:tr>
              <a:tr h="364209">
                <a:tc>
                  <a:txBody>
                    <a:bodyPr/>
                    <a:lstStyle/>
                    <a:p>
                      <a:r>
                        <a:rPr lang="en-US" sz="1600" dirty="0">
                          <a:latin typeface="Times New Roman" panose="02020603050405020304" pitchFamily="18" charset="0"/>
                          <a:cs typeface="Times New Roman" panose="02020603050405020304" pitchFamily="18" charset="0"/>
                        </a:rPr>
                        <a:t>Option D</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50460169"/>
                  </a:ext>
                </a:extLst>
              </a:tr>
              <a:tr h="364209">
                <a:tc>
                  <a:txBody>
                    <a:bodyPr/>
                    <a:lstStyle/>
                    <a:p>
                      <a:r>
                        <a:rPr lang="en-US" sz="1600" dirty="0">
                          <a:latin typeface="Times New Roman" panose="02020603050405020304" pitchFamily="18" charset="0"/>
                          <a:cs typeface="Times New Roman" panose="02020603050405020304" pitchFamily="18" charset="0"/>
                        </a:rPr>
                        <a:t>Answer</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761786466"/>
                  </a:ext>
                </a:extLst>
              </a:tr>
              <a:tr h="364209">
                <a:tc>
                  <a:txBody>
                    <a:bodyPr/>
                    <a:lstStyle/>
                    <a:p>
                      <a:r>
                        <a:rPr lang="en-US" sz="1600" dirty="0">
                          <a:latin typeface="Times New Roman" panose="02020603050405020304" pitchFamily="18" charset="0"/>
                          <a:cs typeface="Times New Roman" panose="02020603050405020304" pitchFamily="18" charset="0"/>
                        </a:rPr>
                        <a:t>Description</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771540807"/>
                  </a:ext>
                </a:extLst>
              </a:tr>
              <a:tr h="364209">
                <a:tc>
                  <a:txBody>
                    <a:bodyPr/>
                    <a:lstStyle/>
                    <a:p>
                      <a:r>
                        <a:rPr lang="en-US" sz="1600" dirty="0" err="1">
                          <a:latin typeface="Times New Roman" panose="02020603050405020304" pitchFamily="18" charset="0"/>
                          <a:cs typeface="Times New Roman" panose="02020603050405020304" pitchFamily="18" charset="0"/>
                        </a:rPr>
                        <a:t>Created_By</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Varchar(100)</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434317013"/>
                  </a:ext>
                </a:extLst>
              </a:tr>
              <a:tr h="364209">
                <a:tc>
                  <a:txBody>
                    <a:bodyPr/>
                    <a:lstStyle/>
                    <a:p>
                      <a:r>
                        <a:rPr lang="en-US" sz="1600" dirty="0" err="1">
                          <a:latin typeface="Times New Roman" panose="02020603050405020304" pitchFamily="18" charset="0"/>
                          <a:cs typeface="Times New Roman" panose="02020603050405020304" pitchFamily="18" charset="0"/>
                        </a:rPr>
                        <a:t>Created_On</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413571250"/>
                  </a:ext>
                </a:extLst>
              </a:tr>
            </a:tbl>
          </a:graphicData>
        </a:graphic>
      </p:graphicFrame>
    </p:spTree>
    <p:extLst>
      <p:ext uri="{BB962C8B-B14F-4D97-AF65-F5344CB8AC3E}">
        <p14:creationId xmlns:p14="http://schemas.microsoft.com/office/powerpoint/2010/main" val="68542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3D43-403A-463C-9C07-A79AD0B89D7C}"/>
              </a:ext>
            </a:extLst>
          </p:cNvPr>
          <p:cNvSpPr>
            <a:spLocks noGrp="1"/>
          </p:cNvSpPr>
          <p:nvPr>
            <p:ph type="title"/>
          </p:nvPr>
        </p:nvSpPr>
        <p:spPr>
          <a:xfrm>
            <a:off x="716550" y="-152858"/>
            <a:ext cx="10364451" cy="1596177"/>
          </a:xfrm>
        </p:spPr>
        <p:txBody>
          <a:bodyPr>
            <a:normAutofit/>
          </a:bodyPr>
          <a:lstStyle/>
          <a:p>
            <a:r>
              <a:rPr lang="en-US" sz="4400" b="1" dirty="0">
                <a:latin typeface="Times New Roman" panose="02020603050405020304" pitchFamily="18" charset="0"/>
                <a:cs typeface="Times New Roman" panose="02020603050405020304" pitchFamily="18" charset="0"/>
              </a:rPr>
              <a:t>8. Quiz Report</a:t>
            </a:r>
          </a:p>
        </p:txBody>
      </p:sp>
      <p:graphicFrame>
        <p:nvGraphicFramePr>
          <p:cNvPr id="4" name="Content Placeholder 3">
            <a:extLst>
              <a:ext uri="{FF2B5EF4-FFF2-40B4-BE49-F238E27FC236}">
                <a16:creationId xmlns:a16="http://schemas.microsoft.com/office/drawing/2014/main" id="{E48F523F-5C0A-4B72-BACE-DF61C21A2D81}"/>
              </a:ext>
            </a:extLst>
          </p:cNvPr>
          <p:cNvGraphicFramePr>
            <a:graphicFrameLocks noGrp="1"/>
          </p:cNvGraphicFramePr>
          <p:nvPr>
            <p:ph sz="quarter" idx="13"/>
            <p:extLst>
              <p:ext uri="{D42A27DB-BD31-4B8C-83A1-F6EECF244321}">
                <p14:modId xmlns:p14="http://schemas.microsoft.com/office/powerpoint/2010/main" val="82448886"/>
              </p:ext>
            </p:extLst>
          </p:nvPr>
        </p:nvGraphicFramePr>
        <p:xfrm>
          <a:off x="519952" y="1219480"/>
          <a:ext cx="10955499" cy="4657710"/>
        </p:xfrm>
        <a:graphic>
          <a:graphicData uri="http://schemas.openxmlformats.org/drawingml/2006/table">
            <a:tbl>
              <a:tblPr firstRow="1" bandRow="1">
                <a:tableStyleId>{073A0DAA-6AF3-43AB-8588-CEC1D06C72B9}</a:tableStyleId>
              </a:tblPr>
              <a:tblGrid>
                <a:gridCol w="3651833">
                  <a:extLst>
                    <a:ext uri="{9D8B030D-6E8A-4147-A177-3AD203B41FA5}">
                      <a16:colId xmlns:a16="http://schemas.microsoft.com/office/drawing/2014/main" val="4077881530"/>
                    </a:ext>
                  </a:extLst>
                </a:gridCol>
                <a:gridCol w="3651833">
                  <a:extLst>
                    <a:ext uri="{9D8B030D-6E8A-4147-A177-3AD203B41FA5}">
                      <a16:colId xmlns:a16="http://schemas.microsoft.com/office/drawing/2014/main" val="162841235"/>
                    </a:ext>
                  </a:extLst>
                </a:gridCol>
                <a:gridCol w="3651833">
                  <a:extLst>
                    <a:ext uri="{9D8B030D-6E8A-4147-A177-3AD203B41FA5}">
                      <a16:colId xmlns:a16="http://schemas.microsoft.com/office/drawing/2014/main" val="1847211883"/>
                    </a:ext>
                  </a:extLst>
                </a:gridCol>
              </a:tblGrid>
              <a:tr h="393456">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368235">
                <a:tc>
                  <a:txBody>
                    <a:bodyPr/>
                    <a:lstStyle/>
                    <a:p>
                      <a:r>
                        <a:rPr lang="en-US" sz="1600" dirty="0" err="1">
                          <a:latin typeface="Times New Roman" panose="02020603050405020304" pitchFamily="18" charset="0"/>
                          <a:cs typeface="Times New Roman" panose="02020603050405020304" pitchFamily="18" charset="0"/>
                        </a:rPr>
                        <a:t>Quiz_Id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18259205"/>
                  </a:ext>
                </a:extLst>
              </a:tr>
              <a:tr h="537348">
                <a:tc>
                  <a:txBody>
                    <a:bodyPr/>
                    <a:lstStyle/>
                    <a:p>
                      <a:r>
                        <a:rPr lang="en-US" sz="1600" dirty="0" err="1">
                          <a:latin typeface="Times New Roman" panose="02020603050405020304" pitchFamily="18" charset="0"/>
                          <a:cs typeface="Times New Roman" panose="02020603050405020304" pitchFamily="18" charset="0"/>
                        </a:rPr>
                        <a:t>User_Id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err="1">
                          <a:latin typeface="Times New Roman" panose="02020603050405020304" pitchFamily="18" charset="0"/>
                          <a:cs typeface="Times New Roman" panose="02020603050405020304" pitchFamily="18" charset="0"/>
                        </a:rPr>
                        <a:t>Foreign_key</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User_Details</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702902"/>
                  </a:ext>
                </a:extLst>
              </a:tr>
              <a:tr h="368235">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368235">
                <a:tc>
                  <a:txBody>
                    <a:bodyPr/>
                    <a:lstStyle/>
                    <a:p>
                      <a:r>
                        <a:rPr lang="en-US" sz="1600" dirty="0" err="1">
                          <a:latin typeface="Times New Roman" panose="02020603050405020304" pitchFamily="18" charset="0"/>
                          <a:cs typeface="Times New Roman" panose="02020603050405020304" pitchFamily="18" charset="0"/>
                        </a:rPr>
                        <a:t>SubCategory</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4591877"/>
                  </a:ext>
                </a:extLst>
              </a:tr>
              <a:tr h="368235">
                <a:tc>
                  <a:txBody>
                    <a:bodyPr/>
                    <a:lstStyle/>
                    <a:p>
                      <a:r>
                        <a:rPr lang="en-US" sz="1600" dirty="0" err="1">
                          <a:latin typeface="Times New Roman" panose="02020603050405020304" pitchFamily="18" charset="0"/>
                          <a:cs typeface="Times New Roman" panose="02020603050405020304" pitchFamily="18" charset="0"/>
                        </a:rPr>
                        <a:t>Start_Time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Varchar(30)</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31152699"/>
                  </a:ext>
                </a:extLst>
              </a:tr>
              <a:tr h="368235">
                <a:tc>
                  <a:txBody>
                    <a:bodyPr/>
                    <a:lstStyle/>
                    <a:p>
                      <a:r>
                        <a:rPr lang="en-US" sz="1600" dirty="0" err="1">
                          <a:latin typeface="Times New Roman" panose="02020603050405020304" pitchFamily="18" charset="0"/>
                          <a:cs typeface="Times New Roman" panose="02020603050405020304" pitchFamily="18" charset="0"/>
                        </a:rPr>
                        <a:t>End_Time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Varchar(30)</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620953558"/>
                  </a:ext>
                </a:extLst>
              </a:tr>
              <a:tr h="368235">
                <a:tc>
                  <a:txBody>
                    <a:bodyPr/>
                    <a:lstStyle/>
                    <a:p>
                      <a:r>
                        <a:rPr lang="en-US" sz="1600" dirty="0" err="1">
                          <a:latin typeface="Times New Roman" panose="02020603050405020304" pitchFamily="18" charset="0"/>
                          <a:cs typeface="Times New Roman" panose="02020603050405020304" pitchFamily="18" charset="0"/>
                        </a:rPr>
                        <a:t>Correct_Answer</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Int</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571748719"/>
                  </a:ext>
                </a:extLst>
              </a:tr>
              <a:tr h="368235">
                <a:tc>
                  <a:txBody>
                    <a:bodyPr/>
                    <a:lstStyle/>
                    <a:p>
                      <a:r>
                        <a:rPr lang="en-US" sz="1600" dirty="0" err="1">
                          <a:latin typeface="Times New Roman" panose="02020603050405020304" pitchFamily="18" charset="0"/>
                          <a:cs typeface="Times New Roman" panose="02020603050405020304" pitchFamily="18" charset="0"/>
                        </a:rPr>
                        <a:t>Incorrect_Answer</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Int</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604468271"/>
                  </a:ext>
                </a:extLst>
              </a:tr>
              <a:tr h="368235">
                <a:tc>
                  <a:txBody>
                    <a:bodyPr/>
                    <a:lstStyle/>
                    <a:p>
                      <a:r>
                        <a:rPr lang="en-US" sz="1600" dirty="0" err="1">
                          <a:latin typeface="Times New Roman" panose="02020603050405020304" pitchFamily="18" charset="0"/>
                          <a:cs typeface="Times New Roman" panose="02020603050405020304" pitchFamily="18" charset="0"/>
                        </a:rPr>
                        <a:t>Attended_Qstn</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Int</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400532528"/>
                  </a:ext>
                </a:extLst>
              </a:tr>
              <a:tr h="368235">
                <a:tc>
                  <a:txBody>
                    <a:bodyPr/>
                    <a:lstStyle/>
                    <a:p>
                      <a:r>
                        <a:rPr lang="en-US" sz="1600" dirty="0" err="1">
                          <a:latin typeface="Times New Roman" panose="02020603050405020304" pitchFamily="18" charset="0"/>
                          <a:cs typeface="Times New Roman" panose="02020603050405020304" pitchFamily="18" charset="0"/>
                        </a:rPr>
                        <a:t>Total_Score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Int</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895072674"/>
                  </a:ext>
                </a:extLst>
              </a:tr>
              <a:tr h="368235">
                <a:tc>
                  <a:txBody>
                    <a:bodyPr/>
                    <a:lstStyle/>
                    <a:p>
                      <a:r>
                        <a:rPr lang="en-US" sz="1600" dirty="0">
                          <a:latin typeface="Times New Roman" panose="02020603050405020304" pitchFamily="18" charset="0"/>
                          <a:cs typeface="Times New Roman" panose="02020603050405020304" pitchFamily="18" charset="0"/>
                        </a:rPr>
                        <a:t>Percentage</a:t>
                      </a:r>
                    </a:p>
                  </a:txBody>
                  <a:tcPr/>
                </a:tc>
                <a:tc>
                  <a:txBody>
                    <a:bodyPr/>
                    <a:lstStyle/>
                    <a:p>
                      <a:r>
                        <a:rPr lang="en-US" sz="1600" dirty="0">
                          <a:latin typeface="Times New Roman" panose="02020603050405020304" pitchFamily="18" charset="0"/>
                          <a:cs typeface="Times New Roman" panose="02020603050405020304" pitchFamily="18" charset="0"/>
                        </a:rPr>
                        <a:t>Numeric(2,2)</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529837100"/>
                  </a:ext>
                </a:extLst>
              </a:tr>
            </a:tbl>
          </a:graphicData>
        </a:graphic>
      </p:graphicFrame>
    </p:spTree>
    <p:extLst>
      <p:ext uri="{BB962C8B-B14F-4D97-AF65-F5344CB8AC3E}">
        <p14:creationId xmlns:p14="http://schemas.microsoft.com/office/powerpoint/2010/main" val="2326604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A0FD-792C-4784-8C4A-2FCCFFBBB4C3}"/>
              </a:ext>
            </a:extLst>
          </p:cNvPr>
          <p:cNvSpPr>
            <a:spLocks noGrp="1"/>
          </p:cNvSpPr>
          <p:nvPr>
            <p:ph type="title"/>
          </p:nvPr>
        </p:nvSpPr>
        <p:spPr>
          <a:xfrm>
            <a:off x="913149" y="192390"/>
            <a:ext cx="10364451" cy="1183650"/>
          </a:xfrm>
        </p:spPr>
        <p:txBody>
          <a:bodyPr>
            <a:normAutofit/>
          </a:bodyPr>
          <a:lstStyle/>
          <a:p>
            <a:r>
              <a:rPr lang="en-US" b="1" dirty="0">
                <a:latin typeface="Times New Roman" panose="02020603050405020304" pitchFamily="18" charset="0"/>
                <a:cs typeface="Times New Roman" panose="02020603050405020304" pitchFamily="18" charset="0"/>
              </a:rPr>
              <a:t>9. Temporary questions</a:t>
            </a:r>
          </a:p>
        </p:txBody>
      </p:sp>
      <p:graphicFrame>
        <p:nvGraphicFramePr>
          <p:cNvPr id="4" name="Content Placeholder 3">
            <a:extLst>
              <a:ext uri="{FF2B5EF4-FFF2-40B4-BE49-F238E27FC236}">
                <a16:creationId xmlns:a16="http://schemas.microsoft.com/office/drawing/2014/main" id="{43B60F05-1B94-4BBF-B69A-F61E86AAB598}"/>
              </a:ext>
            </a:extLst>
          </p:cNvPr>
          <p:cNvGraphicFramePr>
            <a:graphicFrameLocks noGrp="1"/>
          </p:cNvGraphicFramePr>
          <p:nvPr>
            <p:ph sz="quarter" idx="13"/>
            <p:extLst>
              <p:ext uri="{D42A27DB-BD31-4B8C-83A1-F6EECF244321}">
                <p14:modId xmlns:p14="http://schemas.microsoft.com/office/powerpoint/2010/main" val="2028168401"/>
              </p:ext>
            </p:extLst>
          </p:nvPr>
        </p:nvGraphicFramePr>
        <p:xfrm>
          <a:off x="913149" y="1283887"/>
          <a:ext cx="10363200" cy="4291288"/>
        </p:xfrm>
        <a:graphic>
          <a:graphicData uri="http://schemas.openxmlformats.org/drawingml/2006/table">
            <a:tbl>
              <a:tblPr firstRow="1" bandRow="1">
                <a:tableStyleId>{073A0DAA-6AF3-43AB-8588-CEC1D06C72B9}</a:tableStyleId>
              </a:tblPr>
              <a:tblGrid>
                <a:gridCol w="3454400">
                  <a:extLst>
                    <a:ext uri="{9D8B030D-6E8A-4147-A177-3AD203B41FA5}">
                      <a16:colId xmlns:a16="http://schemas.microsoft.com/office/drawing/2014/main" val="4077881530"/>
                    </a:ext>
                  </a:extLst>
                </a:gridCol>
                <a:gridCol w="3454400">
                  <a:extLst>
                    <a:ext uri="{9D8B030D-6E8A-4147-A177-3AD203B41FA5}">
                      <a16:colId xmlns:a16="http://schemas.microsoft.com/office/drawing/2014/main" val="162841235"/>
                    </a:ext>
                  </a:extLst>
                </a:gridCol>
                <a:gridCol w="3454400">
                  <a:extLst>
                    <a:ext uri="{9D8B030D-6E8A-4147-A177-3AD203B41FA5}">
                      <a16:colId xmlns:a16="http://schemas.microsoft.com/office/drawing/2014/main" val="1847211883"/>
                    </a:ext>
                  </a:extLst>
                </a:gridCol>
              </a:tblGrid>
              <a:tr h="414258">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387703">
                <a:tc>
                  <a:txBody>
                    <a:bodyPr/>
                    <a:lstStyle/>
                    <a:p>
                      <a:r>
                        <a:rPr lang="en-US" sz="1600" dirty="0" err="1">
                          <a:latin typeface="Times New Roman" panose="02020603050405020304" pitchFamily="18" charset="0"/>
                          <a:cs typeface="Times New Roman" panose="02020603050405020304" pitchFamily="18" charset="0"/>
                        </a:rPr>
                        <a:t>Qstn_No</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Int</a:t>
                      </a:r>
                    </a:p>
                  </a:txBody>
                  <a:tcPr/>
                </a:tc>
                <a:tc>
                  <a:txBody>
                    <a:bodyPr/>
                    <a:lstStyle/>
                    <a:p>
                      <a:r>
                        <a:rPr lang="en-US" sz="1600" dirty="0">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18259205"/>
                  </a:ext>
                </a:extLst>
              </a:tr>
              <a:tr h="387703">
                <a:tc>
                  <a:txBody>
                    <a:bodyPr/>
                    <a:lstStyle/>
                    <a:p>
                      <a:r>
                        <a:rPr lang="en-US" sz="1600" dirty="0" err="1">
                          <a:latin typeface="Times New Roman" panose="02020603050405020304" pitchFamily="18" charset="0"/>
                          <a:cs typeface="Times New Roman" panose="02020603050405020304" pitchFamily="18" charset="0"/>
                        </a:rPr>
                        <a:t>Qstn_Id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a:t>
                      </a:r>
                      <a:r>
                        <a:rPr lang="en-US" sz="1600" dirty="0" err="1">
                          <a:latin typeface="Times New Roman" panose="02020603050405020304" pitchFamily="18" charset="0"/>
                          <a:cs typeface="Times New Roman" panose="02020603050405020304" pitchFamily="18" charset="0"/>
                        </a:rPr>
                        <a:t>Quiz_Questions</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63702902"/>
                  </a:ext>
                </a:extLst>
              </a:tr>
              <a:tr h="387703">
                <a:tc>
                  <a:txBody>
                    <a:bodyPr/>
                    <a:lstStyle/>
                    <a:p>
                      <a:r>
                        <a:rPr lang="en-US" sz="1600" dirty="0">
                          <a:latin typeface="Times New Roman" panose="02020603050405020304" pitchFamily="18" charset="0"/>
                          <a:cs typeface="Times New Roman" panose="02020603050405020304" pitchFamily="18" charset="0"/>
                        </a:rPr>
                        <a:t>Question</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387703">
                <a:tc>
                  <a:txBody>
                    <a:bodyPr/>
                    <a:lstStyle/>
                    <a:p>
                      <a:r>
                        <a:rPr lang="en-US" sz="1600" dirty="0">
                          <a:latin typeface="Times New Roman" panose="02020603050405020304" pitchFamily="18" charset="0"/>
                          <a:cs typeface="Times New Roman" panose="02020603050405020304" pitchFamily="18" charset="0"/>
                        </a:rPr>
                        <a:t>Option A</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4591877"/>
                  </a:ext>
                </a:extLst>
              </a:tr>
              <a:tr h="387703">
                <a:tc>
                  <a:txBody>
                    <a:bodyPr/>
                    <a:lstStyle/>
                    <a:p>
                      <a:r>
                        <a:rPr lang="en-US" sz="1600" dirty="0">
                          <a:latin typeface="Times New Roman" panose="02020603050405020304" pitchFamily="18" charset="0"/>
                          <a:cs typeface="Times New Roman" panose="02020603050405020304" pitchFamily="18" charset="0"/>
                        </a:rPr>
                        <a:t>Option B</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31152699"/>
                  </a:ext>
                </a:extLst>
              </a:tr>
              <a:tr h="387703">
                <a:tc>
                  <a:txBody>
                    <a:bodyPr/>
                    <a:lstStyle/>
                    <a:p>
                      <a:r>
                        <a:rPr lang="en-US" sz="1600" dirty="0">
                          <a:latin typeface="Times New Roman" panose="02020603050405020304" pitchFamily="18" charset="0"/>
                          <a:cs typeface="Times New Roman" panose="02020603050405020304" pitchFamily="18" charset="0"/>
                        </a:rPr>
                        <a:t>Option C</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908130230"/>
                  </a:ext>
                </a:extLst>
              </a:tr>
              <a:tr h="387703">
                <a:tc>
                  <a:txBody>
                    <a:bodyPr/>
                    <a:lstStyle/>
                    <a:p>
                      <a:r>
                        <a:rPr lang="en-US" sz="1600" dirty="0">
                          <a:latin typeface="Times New Roman" panose="02020603050405020304" pitchFamily="18" charset="0"/>
                          <a:cs typeface="Times New Roman" panose="02020603050405020304" pitchFamily="18" charset="0"/>
                        </a:rPr>
                        <a:t>Option D</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942774758"/>
                  </a:ext>
                </a:extLst>
              </a:tr>
              <a:tr h="387703">
                <a:tc>
                  <a:txBody>
                    <a:bodyPr/>
                    <a:lstStyle/>
                    <a:p>
                      <a:r>
                        <a:rPr lang="en-US" sz="1600" dirty="0">
                          <a:latin typeface="Times New Roman" panose="02020603050405020304" pitchFamily="18" charset="0"/>
                          <a:cs typeface="Times New Roman" panose="02020603050405020304" pitchFamily="18" charset="0"/>
                        </a:rPr>
                        <a:t>Answer</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17546266"/>
                  </a:ext>
                </a:extLst>
              </a:tr>
              <a:tr h="387703">
                <a:tc>
                  <a:txBody>
                    <a:bodyPr/>
                    <a:lstStyle/>
                    <a:p>
                      <a:r>
                        <a:rPr lang="en-US" sz="1600" dirty="0" err="1">
                          <a:latin typeface="Times New Roman" panose="02020603050405020304" pitchFamily="18" charset="0"/>
                          <a:cs typeface="Times New Roman" panose="02020603050405020304" pitchFamily="18" charset="0"/>
                        </a:rPr>
                        <a:t>Selected_Option</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0620330"/>
                  </a:ext>
                </a:extLst>
              </a:tr>
              <a:tr h="387703">
                <a:tc>
                  <a:txBody>
                    <a:bodyPr/>
                    <a:lstStyle/>
                    <a:p>
                      <a:r>
                        <a:rPr lang="en-US" sz="1600" dirty="0">
                          <a:latin typeface="Times New Roman" panose="02020603050405020304" pitchFamily="18" charset="0"/>
                          <a:cs typeface="Times New Roman" panose="02020603050405020304" pitchFamily="18" charset="0"/>
                        </a:rPr>
                        <a:t>Status</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65921175"/>
                  </a:ext>
                </a:extLst>
              </a:tr>
            </a:tbl>
          </a:graphicData>
        </a:graphic>
      </p:graphicFrame>
    </p:spTree>
    <p:extLst>
      <p:ext uri="{BB962C8B-B14F-4D97-AF65-F5344CB8AC3E}">
        <p14:creationId xmlns:p14="http://schemas.microsoft.com/office/powerpoint/2010/main" val="1733644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6602-4491-49C9-A14C-7324749A5624}"/>
              </a:ext>
            </a:extLst>
          </p:cNvPr>
          <p:cNvSpPr>
            <a:spLocks noGrp="1"/>
          </p:cNvSpPr>
          <p:nvPr>
            <p:ph type="title"/>
          </p:nvPr>
        </p:nvSpPr>
        <p:spPr>
          <a:xfrm>
            <a:off x="448234" y="0"/>
            <a:ext cx="10364451" cy="1596177"/>
          </a:xfrm>
        </p:spPr>
        <p:txBody>
          <a:bodyPr/>
          <a:lstStyle/>
          <a:p>
            <a:r>
              <a:rPr lang="en-US" b="1" dirty="0">
                <a:latin typeface="Times New Roman" panose="02020603050405020304" pitchFamily="18" charset="0"/>
                <a:cs typeface="Times New Roman" panose="02020603050405020304" pitchFamily="18" charset="0"/>
              </a:rPr>
              <a:t>10. Query Details</a:t>
            </a:r>
          </a:p>
        </p:txBody>
      </p:sp>
      <p:sp>
        <p:nvSpPr>
          <p:cNvPr id="3" name="Content Placeholder 2">
            <a:extLst>
              <a:ext uri="{FF2B5EF4-FFF2-40B4-BE49-F238E27FC236}">
                <a16:creationId xmlns:a16="http://schemas.microsoft.com/office/drawing/2014/main" id="{F6E3FA44-E205-4A3A-A770-D76C2B984A83}"/>
              </a:ext>
            </a:extLst>
          </p:cNvPr>
          <p:cNvSpPr>
            <a:spLocks noGrp="1"/>
          </p:cNvSpPr>
          <p:nvPr>
            <p:ph sz="quarter" idx="13"/>
          </p:nvPr>
        </p:nvSpPr>
        <p:spPr/>
        <p:txBody>
          <a:bodyPr/>
          <a:lstStyle/>
          <a:p>
            <a:endParaRPr lang="en-US"/>
          </a:p>
        </p:txBody>
      </p:sp>
      <p:graphicFrame>
        <p:nvGraphicFramePr>
          <p:cNvPr id="4" name="Content Placeholder 3">
            <a:extLst>
              <a:ext uri="{FF2B5EF4-FFF2-40B4-BE49-F238E27FC236}">
                <a16:creationId xmlns:a16="http://schemas.microsoft.com/office/drawing/2014/main" id="{60DE0FD6-CE85-4811-862A-C1D4D0D58CBB}"/>
              </a:ext>
            </a:extLst>
          </p:cNvPr>
          <p:cNvGraphicFramePr>
            <a:graphicFrameLocks/>
          </p:cNvGraphicFramePr>
          <p:nvPr>
            <p:extLst>
              <p:ext uri="{D42A27DB-BD31-4B8C-83A1-F6EECF244321}">
                <p14:modId xmlns:p14="http://schemas.microsoft.com/office/powerpoint/2010/main" val="1817684935"/>
              </p:ext>
            </p:extLst>
          </p:nvPr>
        </p:nvGraphicFramePr>
        <p:xfrm>
          <a:off x="559293" y="1596177"/>
          <a:ext cx="10906653" cy="3914260"/>
        </p:xfrm>
        <a:graphic>
          <a:graphicData uri="http://schemas.openxmlformats.org/drawingml/2006/table">
            <a:tbl>
              <a:tblPr firstRow="1" bandRow="1">
                <a:tableStyleId>{073A0DAA-6AF3-43AB-8588-CEC1D06C72B9}</a:tableStyleId>
              </a:tblPr>
              <a:tblGrid>
                <a:gridCol w="3555593">
                  <a:extLst>
                    <a:ext uri="{9D8B030D-6E8A-4147-A177-3AD203B41FA5}">
                      <a16:colId xmlns:a16="http://schemas.microsoft.com/office/drawing/2014/main" val="4077881530"/>
                    </a:ext>
                  </a:extLst>
                </a:gridCol>
                <a:gridCol w="3675530">
                  <a:extLst>
                    <a:ext uri="{9D8B030D-6E8A-4147-A177-3AD203B41FA5}">
                      <a16:colId xmlns:a16="http://schemas.microsoft.com/office/drawing/2014/main" val="162841235"/>
                    </a:ext>
                  </a:extLst>
                </a:gridCol>
                <a:gridCol w="3675530">
                  <a:extLst>
                    <a:ext uri="{9D8B030D-6E8A-4147-A177-3AD203B41FA5}">
                      <a16:colId xmlns:a16="http://schemas.microsoft.com/office/drawing/2014/main" val="1847211883"/>
                    </a:ext>
                  </a:extLst>
                </a:gridCol>
              </a:tblGrid>
              <a:tr h="587225">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549583">
                <a:tc>
                  <a:txBody>
                    <a:bodyPr/>
                    <a:lstStyle/>
                    <a:p>
                      <a:r>
                        <a:rPr lang="en-US" sz="1600" dirty="0" err="1">
                          <a:latin typeface="Times New Roman" panose="02020603050405020304" pitchFamily="18" charset="0"/>
                          <a:cs typeface="Times New Roman" panose="02020603050405020304" pitchFamily="18" charset="0"/>
                        </a:rPr>
                        <a:t>Query_Id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err="1">
                          <a:latin typeface="Times New Roman" panose="02020603050405020304" pitchFamily="18" charset="0"/>
                          <a:cs typeface="Times New Roman" panose="02020603050405020304" pitchFamily="18" charset="0"/>
                        </a:rPr>
                        <a:t>Primary_Key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59205"/>
                  </a:ext>
                </a:extLst>
              </a:tr>
              <a:tr h="549583">
                <a:tc>
                  <a:txBody>
                    <a:bodyPr/>
                    <a:lstStyle/>
                    <a:p>
                      <a:r>
                        <a:rPr lang="en-US" sz="1600" dirty="0" err="1">
                          <a:latin typeface="Times New Roman" panose="02020603050405020304" pitchFamily="18" charset="0"/>
                          <a:cs typeface="Times New Roman" panose="02020603050405020304" pitchFamily="18" charset="0"/>
                        </a:rPr>
                        <a:t>QUser_Id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a:t>
                      </a:r>
                      <a:r>
                        <a:rPr lang="en-US" sz="1600" dirty="0" err="1">
                          <a:latin typeface="Times New Roman" panose="02020603050405020304" pitchFamily="18" charset="0"/>
                          <a:cs typeface="Times New Roman" panose="02020603050405020304" pitchFamily="18" charset="0"/>
                        </a:rPr>
                        <a:t>User_Details</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63702902"/>
                  </a:ext>
                </a:extLst>
              </a:tr>
              <a:tr h="549583">
                <a:tc>
                  <a:txBody>
                    <a:bodyPr/>
                    <a:lstStyle/>
                    <a:p>
                      <a:r>
                        <a:rPr lang="en-US" sz="1600" dirty="0">
                          <a:latin typeface="Times New Roman" panose="02020603050405020304" pitchFamily="18" charset="0"/>
                          <a:cs typeface="Times New Roman" panose="02020603050405020304" pitchFamily="18" charset="0"/>
                        </a:rPr>
                        <a:t>Subject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Varchar(100)</a:t>
                      </a: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549583">
                <a:tc>
                  <a:txBody>
                    <a:bodyPr/>
                    <a:lstStyle/>
                    <a:p>
                      <a:r>
                        <a:rPr lang="en-US" sz="1600" dirty="0">
                          <a:latin typeface="Times New Roman" panose="02020603050405020304" pitchFamily="18" charset="0"/>
                          <a:cs typeface="Times New Roman" panose="02020603050405020304" pitchFamily="18" charset="0"/>
                        </a:rPr>
                        <a:t>Query</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4591877"/>
                  </a:ext>
                </a:extLst>
              </a:tr>
              <a:tr h="549583">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31152699"/>
                  </a:ext>
                </a:extLst>
              </a:tr>
              <a:tr h="549583">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357399"/>
                  </a:ext>
                </a:extLst>
              </a:tr>
            </a:tbl>
          </a:graphicData>
        </a:graphic>
      </p:graphicFrame>
    </p:spTree>
    <p:extLst>
      <p:ext uri="{BB962C8B-B14F-4D97-AF65-F5344CB8AC3E}">
        <p14:creationId xmlns:p14="http://schemas.microsoft.com/office/powerpoint/2010/main" val="3721832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2113-AD47-440C-818D-0AC3A63B00FB}"/>
              </a:ext>
            </a:extLst>
          </p:cNvPr>
          <p:cNvSpPr>
            <a:spLocks noGrp="1"/>
          </p:cNvSpPr>
          <p:nvPr>
            <p:ph type="title"/>
          </p:nvPr>
        </p:nvSpPr>
        <p:spPr>
          <a:xfrm>
            <a:off x="469892" y="112489"/>
            <a:ext cx="10364451" cy="881809"/>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350CE494-FC49-4394-AE25-C42FADCC7AB6}"/>
              </a:ext>
            </a:extLst>
          </p:cNvPr>
          <p:cNvSpPr>
            <a:spLocks noGrp="1"/>
          </p:cNvSpPr>
          <p:nvPr>
            <p:ph sz="quarter" idx="13"/>
          </p:nvPr>
        </p:nvSpPr>
        <p:spPr>
          <a:xfrm>
            <a:off x="914087" y="1186362"/>
            <a:ext cx="10363826" cy="3424107"/>
          </a:xfrm>
        </p:spPr>
        <p:txBody>
          <a:bodyPr>
            <a:normAutofit/>
          </a:bodyPr>
          <a:lstStyle/>
          <a:p>
            <a:pPr marL="0" indent="0">
              <a:buNone/>
            </a:pPr>
            <a:r>
              <a:rPr lang="en-US" sz="2400" b="1" dirty="0">
                <a:solidFill>
                  <a:schemeClr val="tx2"/>
                </a:solidFill>
                <a:latin typeface="Times New Roman" panose="02020603050405020304" pitchFamily="18" charset="0"/>
                <a:cs typeface="Times New Roman" panose="02020603050405020304" pitchFamily="18" charset="0"/>
              </a:rPr>
              <a:t>Evolution of education technology</a:t>
            </a:r>
          </a:p>
          <a:p>
            <a:pPr marL="0" indent="0">
              <a:buNone/>
            </a:pPr>
            <a:endParaRPr lang="en-US" sz="2400" b="1" dirty="0">
              <a:latin typeface="Times New Roman" panose="02020603050405020304" pitchFamily="18" charset="0"/>
              <a:cs typeface="Times New Roman" panose="02020603050405020304" pitchFamily="18" charset="0"/>
            </a:endParaRPr>
          </a:p>
        </p:txBody>
      </p:sp>
      <p:pic>
        <p:nvPicPr>
          <p:cNvPr id="8" name="Content Placeholder 4">
            <a:extLst>
              <a:ext uri="{FF2B5EF4-FFF2-40B4-BE49-F238E27FC236}">
                <a16:creationId xmlns:a16="http://schemas.microsoft.com/office/drawing/2014/main" id="{0A840150-CEB4-4E61-883D-3D713EC2E5D8}"/>
              </a:ext>
            </a:extLst>
          </p:cNvPr>
          <p:cNvPicPr>
            <a:picLocks noChangeAspect="1"/>
          </p:cNvPicPr>
          <p:nvPr/>
        </p:nvPicPr>
        <p:blipFill rotWithShape="1">
          <a:blip r:embed="rId2"/>
          <a:srcRect t="22484"/>
          <a:stretch/>
        </p:blipFill>
        <p:spPr>
          <a:xfrm>
            <a:off x="621437" y="1837678"/>
            <a:ext cx="10768613" cy="4907833"/>
          </a:xfrm>
          <a:prstGeom prst="rect">
            <a:avLst/>
          </a:prstGeom>
        </p:spPr>
      </p:pic>
    </p:spTree>
    <p:extLst>
      <p:ext uri="{BB962C8B-B14F-4D97-AF65-F5344CB8AC3E}">
        <p14:creationId xmlns:p14="http://schemas.microsoft.com/office/powerpoint/2010/main" val="2098993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430D-D4D1-45B4-AF1A-3D9F6FCBEF84}"/>
              </a:ext>
            </a:extLst>
          </p:cNvPr>
          <p:cNvSpPr>
            <a:spLocks noGrp="1"/>
          </p:cNvSpPr>
          <p:nvPr>
            <p:ph type="title"/>
          </p:nvPr>
        </p:nvSpPr>
        <p:spPr>
          <a:xfrm>
            <a:off x="913775" y="618517"/>
            <a:ext cx="10364451" cy="1254671"/>
          </a:xfrm>
        </p:spPr>
        <p:txBody>
          <a:bodyPr/>
          <a:lstStyle/>
          <a:p>
            <a:r>
              <a:rPr lang="en-US" b="1" dirty="0">
                <a:latin typeface="Times New Roman" panose="02020603050405020304" pitchFamily="18" charset="0"/>
                <a:cs typeface="Times New Roman" panose="02020603050405020304" pitchFamily="18" charset="0"/>
              </a:rPr>
              <a:t>11. Query Reply</a:t>
            </a:r>
          </a:p>
        </p:txBody>
      </p:sp>
      <p:sp>
        <p:nvSpPr>
          <p:cNvPr id="3" name="Content Placeholder 2">
            <a:extLst>
              <a:ext uri="{FF2B5EF4-FFF2-40B4-BE49-F238E27FC236}">
                <a16:creationId xmlns:a16="http://schemas.microsoft.com/office/drawing/2014/main" id="{E052A3DD-8E07-4304-990A-9A46E1D51B10}"/>
              </a:ext>
            </a:extLst>
          </p:cNvPr>
          <p:cNvSpPr>
            <a:spLocks noGrp="1"/>
          </p:cNvSpPr>
          <p:nvPr>
            <p:ph sz="quarter" idx="13"/>
          </p:nvPr>
        </p:nvSpPr>
        <p:spPr/>
        <p:txBody>
          <a:bodyPr/>
          <a:lstStyle/>
          <a:p>
            <a:endParaRPr lang="en-US"/>
          </a:p>
        </p:txBody>
      </p:sp>
      <p:graphicFrame>
        <p:nvGraphicFramePr>
          <p:cNvPr id="4" name="Content Placeholder 3">
            <a:extLst>
              <a:ext uri="{FF2B5EF4-FFF2-40B4-BE49-F238E27FC236}">
                <a16:creationId xmlns:a16="http://schemas.microsoft.com/office/drawing/2014/main" id="{3C1D3864-7CE0-4868-9ACD-A8C8EB0B14B9}"/>
              </a:ext>
            </a:extLst>
          </p:cNvPr>
          <p:cNvGraphicFramePr>
            <a:graphicFrameLocks/>
          </p:cNvGraphicFramePr>
          <p:nvPr>
            <p:extLst>
              <p:ext uri="{D42A27DB-BD31-4B8C-83A1-F6EECF244321}">
                <p14:modId xmlns:p14="http://schemas.microsoft.com/office/powerpoint/2010/main" val="2757314560"/>
              </p:ext>
            </p:extLst>
          </p:nvPr>
        </p:nvGraphicFramePr>
        <p:xfrm>
          <a:off x="568171" y="1873188"/>
          <a:ext cx="10906653" cy="3914260"/>
        </p:xfrm>
        <a:graphic>
          <a:graphicData uri="http://schemas.openxmlformats.org/drawingml/2006/table">
            <a:tbl>
              <a:tblPr firstRow="1" bandRow="1">
                <a:tableStyleId>{073A0DAA-6AF3-43AB-8588-CEC1D06C72B9}</a:tableStyleId>
              </a:tblPr>
              <a:tblGrid>
                <a:gridCol w="3555593">
                  <a:extLst>
                    <a:ext uri="{9D8B030D-6E8A-4147-A177-3AD203B41FA5}">
                      <a16:colId xmlns:a16="http://schemas.microsoft.com/office/drawing/2014/main" val="4077881530"/>
                    </a:ext>
                  </a:extLst>
                </a:gridCol>
                <a:gridCol w="3675530">
                  <a:extLst>
                    <a:ext uri="{9D8B030D-6E8A-4147-A177-3AD203B41FA5}">
                      <a16:colId xmlns:a16="http://schemas.microsoft.com/office/drawing/2014/main" val="162841235"/>
                    </a:ext>
                  </a:extLst>
                </a:gridCol>
                <a:gridCol w="3675530">
                  <a:extLst>
                    <a:ext uri="{9D8B030D-6E8A-4147-A177-3AD203B41FA5}">
                      <a16:colId xmlns:a16="http://schemas.microsoft.com/office/drawing/2014/main" val="1847211883"/>
                    </a:ext>
                  </a:extLst>
                </a:gridCol>
              </a:tblGrid>
              <a:tr h="587225">
                <a:tc>
                  <a:txBody>
                    <a:bodyPr/>
                    <a:lstStyle/>
                    <a:p>
                      <a:r>
                        <a:rPr lang="en-US" sz="2000" dirty="0">
                          <a:latin typeface="Times New Roman" panose="02020603050405020304" pitchFamily="18" charset="0"/>
                          <a:cs typeface="Times New Roman" panose="02020603050405020304" pitchFamily="18" charset="0"/>
                        </a:rPr>
                        <a:t>Field Name</a:t>
                      </a:r>
                    </a:p>
                  </a:txBody>
                  <a:tcPr/>
                </a:tc>
                <a:tc>
                  <a:txBody>
                    <a:bodyPr/>
                    <a:lstStyle/>
                    <a:p>
                      <a:r>
                        <a:rPr lang="en-US" sz="2000" dirty="0">
                          <a:latin typeface="Times New Roman" panose="02020603050405020304" pitchFamily="18" charset="0"/>
                          <a:cs typeface="Times New Roman" panose="02020603050405020304" pitchFamily="18" charset="0"/>
                        </a:rPr>
                        <a:t>Datatype </a:t>
                      </a:r>
                    </a:p>
                  </a:txBody>
                  <a:tcPr/>
                </a:tc>
                <a:tc>
                  <a:txBody>
                    <a:bodyPr/>
                    <a:lstStyle/>
                    <a:p>
                      <a:r>
                        <a:rPr lang="en-US" sz="2000" dirty="0">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433352857"/>
                  </a:ext>
                </a:extLst>
              </a:tr>
              <a:tr h="549583">
                <a:tc>
                  <a:txBody>
                    <a:bodyPr/>
                    <a:lstStyle/>
                    <a:p>
                      <a:r>
                        <a:rPr lang="en-US" sz="1600" dirty="0" err="1">
                          <a:latin typeface="Times New Roman" panose="02020603050405020304" pitchFamily="18" charset="0"/>
                          <a:cs typeface="Times New Roman" panose="02020603050405020304" pitchFamily="18" charset="0"/>
                        </a:rPr>
                        <a:t>Reply_id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err="1">
                          <a:latin typeface="Times New Roman" panose="02020603050405020304" pitchFamily="18" charset="0"/>
                          <a:cs typeface="Times New Roman" panose="02020603050405020304" pitchFamily="18" charset="0"/>
                        </a:rPr>
                        <a:t>Primary_Key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59205"/>
                  </a:ext>
                </a:extLst>
              </a:tr>
              <a:tr h="549583">
                <a:tc>
                  <a:txBody>
                    <a:bodyPr/>
                    <a:lstStyle/>
                    <a:p>
                      <a:r>
                        <a:rPr lang="en-US" sz="1600" dirty="0" err="1">
                          <a:latin typeface="Times New Roman" panose="02020603050405020304" pitchFamily="18" charset="0"/>
                          <a:cs typeface="Times New Roman" panose="02020603050405020304" pitchFamily="18" charset="0"/>
                        </a:rPr>
                        <a:t>Query_Id</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Varchar(20)</a:t>
                      </a:r>
                    </a:p>
                  </a:txBody>
                  <a:tcPr/>
                </a:tc>
                <a:tc>
                  <a:txBody>
                    <a:bodyPr/>
                    <a:lstStyle/>
                    <a:p>
                      <a:r>
                        <a:rPr lang="en-US" sz="1600" dirty="0">
                          <a:latin typeface="Times New Roman" panose="02020603050405020304" pitchFamily="18" charset="0"/>
                          <a:cs typeface="Times New Roman" panose="02020603050405020304" pitchFamily="18" charset="0"/>
                        </a:rPr>
                        <a:t>Foreign key(</a:t>
                      </a:r>
                      <a:r>
                        <a:rPr lang="en-US" sz="1600" dirty="0" err="1">
                          <a:latin typeface="Times New Roman" panose="02020603050405020304" pitchFamily="18" charset="0"/>
                          <a:cs typeface="Times New Roman" panose="02020603050405020304" pitchFamily="18" charset="0"/>
                        </a:rPr>
                        <a:t>Query_Details</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63702902"/>
                  </a:ext>
                </a:extLst>
              </a:tr>
              <a:tr h="549583">
                <a:tc>
                  <a:txBody>
                    <a:bodyPr/>
                    <a:lstStyle/>
                    <a:p>
                      <a:r>
                        <a:rPr lang="en-US" sz="1600" dirty="0" err="1">
                          <a:latin typeface="Times New Roman" panose="02020603050405020304" pitchFamily="18" charset="0"/>
                          <a:cs typeface="Times New Roman" panose="02020603050405020304" pitchFamily="18" charset="0"/>
                        </a:rPr>
                        <a:t>RUser_Id</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Varchar(20)</a:t>
                      </a: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91829791"/>
                  </a:ext>
                </a:extLst>
              </a:tr>
              <a:tr h="549583">
                <a:tc>
                  <a:txBody>
                    <a:bodyPr/>
                    <a:lstStyle/>
                    <a:p>
                      <a:r>
                        <a:rPr lang="en-US" sz="1600" dirty="0">
                          <a:latin typeface="Times New Roman" panose="02020603050405020304" pitchFamily="18" charset="0"/>
                          <a:cs typeface="Times New Roman" panose="02020603050405020304" pitchFamily="18" charset="0"/>
                        </a:rPr>
                        <a:t>Reply</a:t>
                      </a:r>
                    </a:p>
                  </a:txBody>
                  <a:tcPr/>
                </a:tc>
                <a:tc>
                  <a:txBody>
                    <a:bodyPr/>
                    <a:lstStyle/>
                    <a:p>
                      <a:r>
                        <a:rPr lang="en-US" sz="1600" dirty="0">
                          <a:latin typeface="Times New Roman" panose="02020603050405020304" pitchFamily="18" charset="0"/>
                          <a:cs typeface="Times New Roman" panose="02020603050405020304" pitchFamily="18" charset="0"/>
                        </a:rPr>
                        <a:t>Varchar(MAX)</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64591877"/>
                  </a:ext>
                </a:extLst>
              </a:tr>
              <a:tr h="549583">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Date</a:t>
                      </a:r>
                    </a:p>
                  </a:txBody>
                  <a:tcPr/>
                </a:tc>
                <a:tc>
                  <a:txBody>
                    <a:bodyPr/>
                    <a:lstStyle/>
                    <a:p>
                      <a:r>
                        <a:rPr lang="en-US" sz="1600" dirty="0">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131152699"/>
                  </a:ext>
                </a:extLst>
              </a:tr>
              <a:tr h="549583">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357399"/>
                  </a:ext>
                </a:extLst>
              </a:tr>
            </a:tbl>
          </a:graphicData>
        </a:graphic>
      </p:graphicFrame>
    </p:spTree>
    <p:extLst>
      <p:ext uri="{BB962C8B-B14F-4D97-AF65-F5344CB8AC3E}">
        <p14:creationId xmlns:p14="http://schemas.microsoft.com/office/powerpoint/2010/main" val="1220743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85B2B8-B530-4EBF-A5D3-78224E25B017}"/>
              </a:ext>
            </a:extLst>
          </p:cNvPr>
          <p:cNvSpPr>
            <a:spLocks noGrp="1"/>
          </p:cNvSpPr>
          <p:nvPr>
            <p:ph type="ctrTitle"/>
          </p:nvPr>
        </p:nvSpPr>
        <p:spPr>
          <a:xfrm>
            <a:off x="765591" y="919787"/>
            <a:ext cx="8689976" cy="2509213"/>
          </a:xfrm>
        </p:spPr>
        <p:txBody>
          <a:bodyPr>
            <a:normAutofit/>
          </a:bodyPr>
          <a:lstStyle/>
          <a:p>
            <a:r>
              <a:rPr lang="en-US" sz="6000" b="1">
                <a:latin typeface="Algerian" panose="04020705040A02060702" pitchFamily="82" charset="0"/>
              </a:rPr>
              <a:t>screenshots</a:t>
            </a:r>
            <a:endParaRPr lang="en-US" sz="6000" b="1" dirty="0">
              <a:latin typeface="Algerian" panose="04020705040A02060702" pitchFamily="82" charset="0"/>
            </a:endParaRPr>
          </a:p>
        </p:txBody>
      </p:sp>
    </p:spTree>
    <p:extLst>
      <p:ext uri="{BB962C8B-B14F-4D97-AF65-F5344CB8AC3E}">
        <p14:creationId xmlns:p14="http://schemas.microsoft.com/office/powerpoint/2010/main" val="67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41E06-5472-4C1A-B41D-78983BFBD19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Login</a:t>
            </a:r>
          </a:p>
        </p:txBody>
      </p:sp>
      <p:pic>
        <p:nvPicPr>
          <p:cNvPr id="7" name="Picture 6">
            <a:extLst>
              <a:ext uri="{FF2B5EF4-FFF2-40B4-BE49-F238E27FC236}">
                <a16:creationId xmlns:a16="http://schemas.microsoft.com/office/drawing/2014/main" id="{BADFD365-8E94-4305-9915-7807183A25B0}"/>
              </a:ext>
            </a:extLst>
          </p:cNvPr>
          <p:cNvPicPr>
            <a:picLocks noChangeAspect="1"/>
          </p:cNvPicPr>
          <p:nvPr/>
        </p:nvPicPr>
        <p:blipFill>
          <a:blip r:embed="rId2"/>
          <a:stretch>
            <a:fillRect/>
          </a:stretch>
        </p:blipFill>
        <p:spPr>
          <a:xfrm>
            <a:off x="1988598" y="2214694"/>
            <a:ext cx="8375853" cy="3573547"/>
          </a:xfrm>
          <a:prstGeom prst="rect">
            <a:avLst/>
          </a:prstGeom>
        </p:spPr>
      </p:pic>
    </p:spTree>
    <p:extLst>
      <p:ext uri="{BB962C8B-B14F-4D97-AF65-F5344CB8AC3E}">
        <p14:creationId xmlns:p14="http://schemas.microsoft.com/office/powerpoint/2010/main" val="231204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D94B-35C7-4FAA-9174-30651F470241}"/>
              </a:ext>
            </a:extLst>
          </p:cNvPr>
          <p:cNvSpPr>
            <a:spLocks noGrp="1"/>
          </p:cNvSpPr>
          <p:nvPr>
            <p:ph type="title"/>
          </p:nvPr>
        </p:nvSpPr>
        <p:spPr>
          <a:xfrm>
            <a:off x="913774" y="2296397"/>
            <a:ext cx="10364451" cy="1596177"/>
          </a:xfrm>
        </p:spPr>
        <p:txBody>
          <a:bodyPr>
            <a:normAutofit/>
          </a:bodyPr>
          <a:lstStyle/>
          <a:p>
            <a:r>
              <a:rPr lang="en-US" sz="4000" b="1" dirty="0">
                <a:latin typeface="Times New Roman" panose="02020603050405020304" pitchFamily="18" charset="0"/>
                <a:cs typeface="Times New Roman" panose="02020603050405020304" pitchFamily="18" charset="0"/>
              </a:rPr>
              <a:t>Admin module</a:t>
            </a:r>
          </a:p>
        </p:txBody>
      </p:sp>
    </p:spTree>
    <p:extLst>
      <p:ext uri="{BB962C8B-B14F-4D97-AF65-F5344CB8AC3E}">
        <p14:creationId xmlns:p14="http://schemas.microsoft.com/office/powerpoint/2010/main" val="348698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898-00D6-4195-880B-31BB2D718A21}"/>
              </a:ext>
            </a:extLst>
          </p:cNvPr>
          <p:cNvSpPr>
            <a:spLocks noGrp="1"/>
          </p:cNvSpPr>
          <p:nvPr>
            <p:ph type="title"/>
          </p:nvPr>
        </p:nvSpPr>
        <p:spPr>
          <a:xfrm>
            <a:off x="913774" y="494229"/>
            <a:ext cx="10364451" cy="890687"/>
          </a:xfrm>
        </p:spPr>
        <p:txBody>
          <a:bodyPr/>
          <a:lstStyle/>
          <a:p>
            <a:r>
              <a:rPr lang="en-US" b="1" dirty="0">
                <a:latin typeface="Times New Roman" panose="02020603050405020304" pitchFamily="18" charset="0"/>
                <a:cs typeface="Times New Roman" panose="02020603050405020304" pitchFamily="18" charset="0"/>
              </a:rPr>
              <a:t>Students quiz report</a:t>
            </a:r>
          </a:p>
        </p:txBody>
      </p:sp>
      <p:sp>
        <p:nvSpPr>
          <p:cNvPr id="3" name="Content Placeholder 2">
            <a:extLst>
              <a:ext uri="{FF2B5EF4-FFF2-40B4-BE49-F238E27FC236}">
                <a16:creationId xmlns:a16="http://schemas.microsoft.com/office/drawing/2014/main" id="{5B2C0D90-86D4-416B-86E9-925A3D506D90}"/>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DC23520E-509A-477F-B79F-C2A327F0978C}"/>
              </a:ext>
            </a:extLst>
          </p:cNvPr>
          <p:cNvPicPr>
            <a:picLocks noChangeAspect="1"/>
          </p:cNvPicPr>
          <p:nvPr/>
        </p:nvPicPr>
        <p:blipFill rotWithShape="1">
          <a:blip r:embed="rId2"/>
          <a:srcRect b="5012"/>
          <a:stretch/>
        </p:blipFill>
        <p:spPr>
          <a:xfrm>
            <a:off x="577048" y="1384915"/>
            <a:ext cx="11132599" cy="4978855"/>
          </a:xfrm>
          <a:prstGeom prst="rect">
            <a:avLst/>
          </a:prstGeom>
        </p:spPr>
      </p:pic>
    </p:spTree>
    <p:extLst>
      <p:ext uri="{BB962C8B-B14F-4D97-AF65-F5344CB8AC3E}">
        <p14:creationId xmlns:p14="http://schemas.microsoft.com/office/powerpoint/2010/main" val="1126016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06A0-64FB-45D8-9090-35643D24D397}"/>
              </a:ext>
            </a:extLst>
          </p:cNvPr>
          <p:cNvSpPr>
            <a:spLocks noGrp="1"/>
          </p:cNvSpPr>
          <p:nvPr>
            <p:ph type="title"/>
          </p:nvPr>
        </p:nvSpPr>
        <p:spPr>
          <a:xfrm>
            <a:off x="913775" y="618518"/>
            <a:ext cx="10364451" cy="748644"/>
          </a:xfrm>
        </p:spPr>
        <p:txBody>
          <a:bodyPr/>
          <a:lstStyle/>
          <a:p>
            <a:r>
              <a:rPr lang="en-US" b="1" dirty="0">
                <a:latin typeface="Times New Roman" panose="02020603050405020304" pitchFamily="18" charset="0"/>
                <a:cs typeface="Times New Roman" panose="02020603050405020304" pitchFamily="18" charset="0"/>
              </a:rPr>
              <a:t>Manage quiz questions</a:t>
            </a:r>
          </a:p>
        </p:txBody>
      </p:sp>
      <p:sp>
        <p:nvSpPr>
          <p:cNvPr id="3" name="Content Placeholder 2">
            <a:extLst>
              <a:ext uri="{FF2B5EF4-FFF2-40B4-BE49-F238E27FC236}">
                <a16:creationId xmlns:a16="http://schemas.microsoft.com/office/drawing/2014/main" id="{1BC27AF3-5192-42AA-AE15-2C3EF9EE0A4D}"/>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EA4DB766-C3EF-42CE-9D69-2A2C77AB57BE}"/>
              </a:ext>
            </a:extLst>
          </p:cNvPr>
          <p:cNvPicPr>
            <a:picLocks noChangeAspect="1"/>
          </p:cNvPicPr>
          <p:nvPr/>
        </p:nvPicPr>
        <p:blipFill rotWithShape="1">
          <a:blip r:embed="rId2"/>
          <a:srcRect b="5012"/>
          <a:stretch/>
        </p:blipFill>
        <p:spPr>
          <a:xfrm>
            <a:off x="763480" y="1458005"/>
            <a:ext cx="10804124" cy="5022694"/>
          </a:xfrm>
          <a:prstGeom prst="rect">
            <a:avLst/>
          </a:prstGeom>
        </p:spPr>
      </p:pic>
    </p:spTree>
    <p:extLst>
      <p:ext uri="{BB962C8B-B14F-4D97-AF65-F5344CB8AC3E}">
        <p14:creationId xmlns:p14="http://schemas.microsoft.com/office/powerpoint/2010/main" val="2077878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AF54-1B05-4010-A74E-6F94D931A3ED}"/>
              </a:ext>
            </a:extLst>
          </p:cNvPr>
          <p:cNvSpPr>
            <a:spLocks noGrp="1"/>
          </p:cNvSpPr>
          <p:nvPr>
            <p:ph type="title"/>
          </p:nvPr>
        </p:nvSpPr>
        <p:spPr>
          <a:xfrm>
            <a:off x="913775" y="618517"/>
            <a:ext cx="10364451" cy="828543"/>
          </a:xfrm>
        </p:spPr>
        <p:txBody>
          <a:bodyPr/>
          <a:lstStyle/>
          <a:p>
            <a:r>
              <a:rPr lang="en-US" b="1" dirty="0">
                <a:latin typeface="Times New Roman" panose="02020603050405020304" pitchFamily="18" charset="0"/>
                <a:cs typeface="Times New Roman" panose="02020603050405020304" pitchFamily="18" charset="0"/>
              </a:rPr>
              <a:t>Staff registration</a:t>
            </a:r>
          </a:p>
        </p:txBody>
      </p:sp>
      <p:sp>
        <p:nvSpPr>
          <p:cNvPr id="3" name="Content Placeholder 2">
            <a:extLst>
              <a:ext uri="{FF2B5EF4-FFF2-40B4-BE49-F238E27FC236}">
                <a16:creationId xmlns:a16="http://schemas.microsoft.com/office/drawing/2014/main" id="{B6D9DC71-E6C5-4306-981C-3F0CDD0C726A}"/>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003A68FA-A006-434A-9281-7486E46769C7}"/>
              </a:ext>
            </a:extLst>
          </p:cNvPr>
          <p:cNvPicPr>
            <a:picLocks noChangeAspect="1"/>
          </p:cNvPicPr>
          <p:nvPr/>
        </p:nvPicPr>
        <p:blipFill rotWithShape="1">
          <a:blip r:embed="rId2"/>
          <a:srcRect b="4235"/>
          <a:stretch/>
        </p:blipFill>
        <p:spPr>
          <a:xfrm>
            <a:off x="621437" y="1447060"/>
            <a:ext cx="11194742" cy="5273336"/>
          </a:xfrm>
          <a:prstGeom prst="rect">
            <a:avLst/>
          </a:prstGeom>
        </p:spPr>
      </p:pic>
    </p:spTree>
    <p:extLst>
      <p:ext uri="{BB962C8B-B14F-4D97-AF65-F5344CB8AC3E}">
        <p14:creationId xmlns:p14="http://schemas.microsoft.com/office/powerpoint/2010/main" val="4264522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673-B253-4586-9384-28BEEB69A098}"/>
              </a:ext>
            </a:extLst>
          </p:cNvPr>
          <p:cNvSpPr>
            <a:spLocks noGrp="1"/>
          </p:cNvSpPr>
          <p:nvPr>
            <p:ph type="title"/>
          </p:nvPr>
        </p:nvSpPr>
        <p:spPr/>
        <p:txBody>
          <a:bodyPr/>
          <a:lstStyle/>
          <a:p>
            <a:endParaRPr lang="en-US"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6B81ADB-D9BE-46F9-9CEB-F82774CF8F59}"/>
              </a:ext>
            </a:extLst>
          </p:cNvPr>
          <p:cNvPicPr>
            <a:picLocks noGrp="1" noChangeAspect="1"/>
          </p:cNvPicPr>
          <p:nvPr>
            <p:ph sz="quarter" idx="13"/>
          </p:nvPr>
        </p:nvPicPr>
        <p:blipFill>
          <a:blip r:embed="rId2"/>
          <a:stretch>
            <a:fillRect/>
          </a:stretch>
        </p:blipFill>
        <p:spPr>
          <a:xfrm>
            <a:off x="310718" y="618517"/>
            <a:ext cx="11789546" cy="6101879"/>
          </a:xfrm>
          <a:prstGeom prst="rect">
            <a:avLst/>
          </a:prstGeom>
        </p:spPr>
      </p:pic>
    </p:spTree>
    <p:extLst>
      <p:ext uri="{BB962C8B-B14F-4D97-AF65-F5344CB8AC3E}">
        <p14:creationId xmlns:p14="http://schemas.microsoft.com/office/powerpoint/2010/main" val="34075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E750-8807-4DCC-8336-3EA9F26F4C25}"/>
              </a:ext>
            </a:extLst>
          </p:cNvPr>
          <p:cNvSpPr>
            <a:spLocks noGrp="1"/>
          </p:cNvSpPr>
          <p:nvPr>
            <p:ph type="title"/>
          </p:nvPr>
        </p:nvSpPr>
        <p:spPr>
          <a:xfrm>
            <a:off x="913774" y="440965"/>
            <a:ext cx="10364451" cy="704256"/>
          </a:xfrm>
        </p:spPr>
        <p:txBody>
          <a:bodyPr/>
          <a:lstStyle/>
          <a:p>
            <a:r>
              <a:rPr lang="en-US" b="1" dirty="0">
                <a:latin typeface="Times New Roman" panose="02020603050405020304" pitchFamily="18" charset="0"/>
                <a:cs typeface="Times New Roman" panose="02020603050405020304" pitchFamily="18" charset="0"/>
              </a:rPr>
              <a:t>Student </a:t>
            </a:r>
            <a:r>
              <a:rPr lang="en-US" b="1" dirty="0" err="1">
                <a:latin typeface="Times New Roman" panose="02020603050405020304" pitchFamily="18" charset="0"/>
                <a:cs typeface="Times New Roman" panose="02020603050405020304" pitchFamily="18" charset="0"/>
              </a:rPr>
              <a:t>registartion</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6749E9-B88C-4B0A-A6BA-5C6D490A33AC}"/>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8861B795-F59B-4B62-89FF-7DB56EFD5AB3}"/>
              </a:ext>
            </a:extLst>
          </p:cNvPr>
          <p:cNvPicPr>
            <a:picLocks noChangeAspect="1"/>
          </p:cNvPicPr>
          <p:nvPr/>
        </p:nvPicPr>
        <p:blipFill rotWithShape="1">
          <a:blip r:embed="rId2"/>
          <a:srcRect b="4494"/>
          <a:stretch/>
        </p:blipFill>
        <p:spPr>
          <a:xfrm>
            <a:off x="461639" y="1218135"/>
            <a:ext cx="11132597" cy="5369096"/>
          </a:xfrm>
          <a:prstGeom prst="rect">
            <a:avLst/>
          </a:prstGeom>
        </p:spPr>
      </p:pic>
    </p:spTree>
    <p:extLst>
      <p:ext uri="{BB962C8B-B14F-4D97-AF65-F5344CB8AC3E}">
        <p14:creationId xmlns:p14="http://schemas.microsoft.com/office/powerpoint/2010/main" val="373402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39A82-7ED1-4A15-9CF7-EEF2329780AF}"/>
              </a:ext>
            </a:extLst>
          </p:cNvPr>
          <p:cNvSpPr>
            <a:spLocks noGrp="1"/>
          </p:cNvSpPr>
          <p:nvPr>
            <p:ph type="title"/>
          </p:nvPr>
        </p:nvSpPr>
        <p:spPr>
          <a:xfrm>
            <a:off x="913775" y="618517"/>
            <a:ext cx="10364451" cy="881809"/>
          </a:xfrm>
        </p:spPr>
        <p:txBody>
          <a:bodyPr/>
          <a:lstStyle/>
          <a:p>
            <a:r>
              <a:rPr lang="en-US" b="1" dirty="0">
                <a:latin typeface="Times New Roman" panose="02020603050405020304" pitchFamily="18" charset="0"/>
                <a:cs typeface="Times New Roman" panose="02020603050405020304" pitchFamily="18" charset="0"/>
              </a:rPr>
              <a:t>Document verification</a:t>
            </a:r>
          </a:p>
        </p:txBody>
      </p:sp>
      <p:sp>
        <p:nvSpPr>
          <p:cNvPr id="3" name="Content Placeholder 2">
            <a:extLst>
              <a:ext uri="{FF2B5EF4-FFF2-40B4-BE49-F238E27FC236}">
                <a16:creationId xmlns:a16="http://schemas.microsoft.com/office/drawing/2014/main" id="{136C3A43-7488-448C-8A5A-D93871970C5A}"/>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07908FA2-A052-49E7-978E-906E27A436F1}"/>
              </a:ext>
            </a:extLst>
          </p:cNvPr>
          <p:cNvPicPr>
            <a:picLocks noChangeAspect="1"/>
          </p:cNvPicPr>
          <p:nvPr/>
        </p:nvPicPr>
        <p:blipFill rotWithShape="1">
          <a:blip r:embed="rId2"/>
          <a:srcRect b="4235"/>
          <a:stretch/>
        </p:blipFill>
        <p:spPr>
          <a:xfrm>
            <a:off x="506027" y="1651247"/>
            <a:ext cx="11043822" cy="4909351"/>
          </a:xfrm>
          <a:prstGeom prst="rect">
            <a:avLst/>
          </a:prstGeom>
        </p:spPr>
      </p:pic>
    </p:spTree>
    <p:extLst>
      <p:ext uri="{BB962C8B-B14F-4D97-AF65-F5344CB8AC3E}">
        <p14:creationId xmlns:p14="http://schemas.microsoft.com/office/powerpoint/2010/main" val="302592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27FA-0D65-4EC7-BF80-C8F8D587173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Technologies uses</a:t>
            </a:r>
          </a:p>
        </p:txBody>
      </p:sp>
      <p:sp>
        <p:nvSpPr>
          <p:cNvPr id="3" name="Content Placeholder 2">
            <a:extLst>
              <a:ext uri="{FF2B5EF4-FFF2-40B4-BE49-F238E27FC236}">
                <a16:creationId xmlns:a16="http://schemas.microsoft.com/office/drawing/2014/main" id="{CECF04DC-525E-4829-A8AF-0E43E799804C}"/>
              </a:ext>
            </a:extLst>
          </p:cNvPr>
          <p:cNvSpPr>
            <a:spLocks noGrp="1"/>
          </p:cNvSpPr>
          <p:nvPr>
            <p:ph sz="quarter" idx="13"/>
          </p:nvPr>
        </p:nvSpPr>
        <p:spPr>
          <a:xfrm>
            <a:off x="1641744" y="2411481"/>
            <a:ext cx="8407779" cy="2675425"/>
          </a:xfrm>
        </p:spPr>
        <p:txBody>
          <a:bodyPr/>
          <a:lstStyle/>
          <a:p>
            <a:r>
              <a:rPr lang="en-US" dirty="0">
                <a:latin typeface="Times New Roman" panose="02020603050405020304" pitchFamily="18" charset="0"/>
                <a:cs typeface="Times New Roman" panose="02020603050405020304" pitchFamily="18" charset="0"/>
              </a:rPr>
              <a:t>Front end :- VS `NET 2017</a:t>
            </a:r>
          </a:p>
          <a:p>
            <a:r>
              <a:rPr lang="en-US" dirty="0">
                <a:latin typeface="Times New Roman" panose="02020603050405020304" pitchFamily="18" charset="0"/>
                <a:cs typeface="Times New Roman" panose="02020603050405020304" pitchFamily="18" charset="0"/>
              </a:rPr>
              <a:t>Language :- asp.net with </a:t>
            </a:r>
            <a:r>
              <a:rPr lang="en-US" dirty="0" err="1">
                <a:latin typeface="Times New Roman" panose="02020603050405020304" pitchFamily="18" charset="0"/>
                <a:cs typeface="Times New Roman" panose="02020603050405020304" pitchFamily="18" charset="0"/>
              </a:rPr>
              <a:t>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INTERNET TOOLS :- html, </a:t>
            </a:r>
            <a:r>
              <a:rPr lang="en-US" dirty="0" err="1">
                <a:latin typeface="Times New Roman" panose="02020603050405020304" pitchFamily="18" charset="0"/>
                <a:cs typeface="Times New Roman" panose="02020603050405020304" pitchFamily="18" charset="0"/>
              </a:rPr>
              <a:t>javascript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Back end :- </a:t>
            </a:r>
            <a:r>
              <a:rPr lang="en-US" dirty="0" err="1">
                <a:latin typeface="Times New Roman" panose="02020603050405020304" pitchFamily="18" charset="0"/>
                <a:cs typeface="Times New Roman" panose="02020603050405020304" pitchFamily="18" charset="0"/>
              </a:rPr>
              <a:t>Sql</a:t>
            </a:r>
            <a:r>
              <a:rPr lang="en-US" dirty="0">
                <a:latin typeface="Times New Roman" panose="02020603050405020304" pitchFamily="18" charset="0"/>
                <a:cs typeface="Times New Roman" panose="02020603050405020304" pitchFamily="18" charset="0"/>
              </a:rPr>
              <a:t> server 2012</a:t>
            </a:r>
          </a:p>
        </p:txBody>
      </p:sp>
    </p:spTree>
    <p:extLst>
      <p:ext uri="{BB962C8B-B14F-4D97-AF65-F5344CB8AC3E}">
        <p14:creationId xmlns:p14="http://schemas.microsoft.com/office/powerpoint/2010/main" val="3436715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0AB2-05E9-45F9-A065-3780EF050180}"/>
              </a:ext>
            </a:extLst>
          </p:cNvPr>
          <p:cNvSpPr>
            <a:spLocks noGrp="1"/>
          </p:cNvSpPr>
          <p:nvPr>
            <p:ph type="title"/>
          </p:nvPr>
        </p:nvSpPr>
        <p:spPr>
          <a:xfrm>
            <a:off x="913775" y="618518"/>
            <a:ext cx="10364451" cy="819666"/>
          </a:xfrm>
        </p:spPr>
        <p:txBody>
          <a:bodyPr/>
          <a:lstStyle/>
          <a:p>
            <a:r>
              <a:rPr lang="en-US" b="1" dirty="0">
                <a:latin typeface="Times New Roman" panose="02020603050405020304" pitchFamily="18" charset="0"/>
                <a:cs typeface="Times New Roman" panose="02020603050405020304" pitchFamily="18" charset="0"/>
              </a:rPr>
              <a:t>Staff details</a:t>
            </a:r>
          </a:p>
        </p:txBody>
      </p:sp>
      <p:pic>
        <p:nvPicPr>
          <p:cNvPr id="10" name="Content Placeholder 9">
            <a:extLst>
              <a:ext uri="{FF2B5EF4-FFF2-40B4-BE49-F238E27FC236}">
                <a16:creationId xmlns:a16="http://schemas.microsoft.com/office/drawing/2014/main" id="{397A5FE9-75C8-4616-B1A2-4C78BCD80726}"/>
              </a:ext>
            </a:extLst>
          </p:cNvPr>
          <p:cNvPicPr>
            <a:picLocks noGrp="1" noChangeAspect="1"/>
          </p:cNvPicPr>
          <p:nvPr>
            <p:ph sz="quarter" idx="13"/>
          </p:nvPr>
        </p:nvPicPr>
        <p:blipFill rotWithShape="1">
          <a:blip r:embed="rId2"/>
          <a:srcRect b="4832"/>
          <a:stretch/>
        </p:blipFill>
        <p:spPr>
          <a:xfrm>
            <a:off x="656948" y="1589103"/>
            <a:ext cx="10750857" cy="4847208"/>
          </a:xfrm>
          <a:prstGeom prst="rect">
            <a:avLst/>
          </a:prstGeom>
        </p:spPr>
      </p:pic>
    </p:spTree>
    <p:extLst>
      <p:ext uri="{BB962C8B-B14F-4D97-AF65-F5344CB8AC3E}">
        <p14:creationId xmlns:p14="http://schemas.microsoft.com/office/powerpoint/2010/main" val="1682947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B7E2-08F2-4F04-9D5E-8B426E73BD98}"/>
              </a:ext>
            </a:extLst>
          </p:cNvPr>
          <p:cNvSpPr>
            <a:spLocks noGrp="1"/>
          </p:cNvSpPr>
          <p:nvPr>
            <p:ph type="title"/>
          </p:nvPr>
        </p:nvSpPr>
        <p:spPr>
          <a:xfrm>
            <a:off x="523157" y="2109965"/>
            <a:ext cx="10364451" cy="1596177"/>
          </a:xfrm>
        </p:spPr>
        <p:txBody>
          <a:bodyPr/>
          <a:lstStyle/>
          <a:p>
            <a:r>
              <a:rPr lang="en-US" b="1" dirty="0">
                <a:latin typeface="Times New Roman" panose="02020603050405020304" pitchFamily="18" charset="0"/>
                <a:cs typeface="Times New Roman" panose="02020603050405020304" pitchFamily="18" charset="0"/>
              </a:rPr>
              <a:t>Student module</a:t>
            </a:r>
          </a:p>
        </p:txBody>
      </p:sp>
    </p:spTree>
    <p:extLst>
      <p:ext uri="{BB962C8B-B14F-4D97-AF65-F5344CB8AC3E}">
        <p14:creationId xmlns:p14="http://schemas.microsoft.com/office/powerpoint/2010/main" val="234723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E898-9629-4ADC-8315-5E503D0A108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Student Home page</a:t>
            </a:r>
          </a:p>
        </p:txBody>
      </p:sp>
      <p:pic>
        <p:nvPicPr>
          <p:cNvPr id="5" name="Content Placeholder 3">
            <a:extLst>
              <a:ext uri="{FF2B5EF4-FFF2-40B4-BE49-F238E27FC236}">
                <a16:creationId xmlns:a16="http://schemas.microsoft.com/office/drawing/2014/main" id="{3BC19D1A-B824-4338-AFBC-6C676586CD70}"/>
              </a:ext>
            </a:extLst>
          </p:cNvPr>
          <p:cNvPicPr>
            <a:picLocks noGrp="1" noChangeAspect="1"/>
          </p:cNvPicPr>
          <p:nvPr>
            <p:ph sz="quarter" idx="13"/>
          </p:nvPr>
        </p:nvPicPr>
        <p:blipFill rotWithShape="1">
          <a:blip r:embed="rId2"/>
          <a:srcRect t="8136" b="4754"/>
          <a:stretch/>
        </p:blipFill>
        <p:spPr>
          <a:xfrm>
            <a:off x="1296140" y="2214694"/>
            <a:ext cx="8939813" cy="4088452"/>
          </a:xfrm>
          <a:prstGeom prst="rect">
            <a:avLst/>
          </a:prstGeom>
        </p:spPr>
      </p:pic>
    </p:spTree>
    <p:extLst>
      <p:ext uri="{BB962C8B-B14F-4D97-AF65-F5344CB8AC3E}">
        <p14:creationId xmlns:p14="http://schemas.microsoft.com/office/powerpoint/2010/main" val="4027519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AC46-8662-4B51-A8B0-38E61F5536EB}"/>
              </a:ext>
            </a:extLst>
          </p:cNvPr>
          <p:cNvSpPr>
            <a:spLocks noGrp="1"/>
          </p:cNvSpPr>
          <p:nvPr>
            <p:ph type="title"/>
          </p:nvPr>
        </p:nvSpPr>
        <p:spPr>
          <a:xfrm>
            <a:off x="816121" y="449841"/>
            <a:ext cx="10364451" cy="1201405"/>
          </a:xfrm>
        </p:spPr>
        <p:txBody>
          <a:bodyPr/>
          <a:lstStyle/>
          <a:p>
            <a:r>
              <a:rPr lang="en-US" b="1" dirty="0">
                <a:latin typeface="Times New Roman" panose="02020603050405020304" pitchFamily="18" charset="0"/>
                <a:cs typeface="Times New Roman" panose="02020603050405020304" pitchFamily="18" charset="0"/>
              </a:rPr>
              <a:t>Quiz Report</a:t>
            </a:r>
          </a:p>
        </p:txBody>
      </p:sp>
      <p:pic>
        <p:nvPicPr>
          <p:cNvPr id="5" name="Content Placeholder 8">
            <a:extLst>
              <a:ext uri="{FF2B5EF4-FFF2-40B4-BE49-F238E27FC236}">
                <a16:creationId xmlns:a16="http://schemas.microsoft.com/office/drawing/2014/main" id="{51B82371-38BF-43E7-BFB5-4976798A403F}"/>
              </a:ext>
            </a:extLst>
          </p:cNvPr>
          <p:cNvPicPr>
            <a:picLocks noGrp="1" noChangeAspect="1"/>
          </p:cNvPicPr>
          <p:nvPr>
            <p:ph sz="quarter" idx="13"/>
          </p:nvPr>
        </p:nvPicPr>
        <p:blipFill rotWithShape="1">
          <a:blip r:embed="rId2"/>
          <a:srcRect t="8136" b="5013"/>
          <a:stretch/>
        </p:blipFill>
        <p:spPr>
          <a:xfrm>
            <a:off x="1491448" y="1722268"/>
            <a:ext cx="9046346" cy="4517215"/>
          </a:xfrm>
          <a:prstGeom prst="rect">
            <a:avLst/>
          </a:prstGeom>
        </p:spPr>
      </p:pic>
    </p:spTree>
    <p:extLst>
      <p:ext uri="{BB962C8B-B14F-4D97-AF65-F5344CB8AC3E}">
        <p14:creationId xmlns:p14="http://schemas.microsoft.com/office/powerpoint/2010/main" val="66358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47A0-B40A-4B33-A87F-107651B4F680}"/>
              </a:ext>
            </a:extLst>
          </p:cNvPr>
          <p:cNvSpPr>
            <a:spLocks noGrp="1"/>
          </p:cNvSpPr>
          <p:nvPr>
            <p:ph type="title"/>
          </p:nvPr>
        </p:nvSpPr>
        <p:spPr>
          <a:xfrm>
            <a:off x="913775" y="618518"/>
            <a:ext cx="10364451" cy="926198"/>
          </a:xfrm>
        </p:spPr>
        <p:txBody>
          <a:bodyPr/>
          <a:lstStyle/>
          <a:p>
            <a:r>
              <a:rPr lang="en-US" b="1" dirty="0">
                <a:latin typeface="Times New Roman" panose="02020603050405020304" pitchFamily="18" charset="0"/>
                <a:cs typeface="Times New Roman" panose="02020603050405020304" pitchFamily="18" charset="0"/>
              </a:rPr>
              <a:t>Query Reply</a:t>
            </a:r>
          </a:p>
        </p:txBody>
      </p:sp>
      <p:pic>
        <p:nvPicPr>
          <p:cNvPr id="5" name="Content Placeholder 3">
            <a:extLst>
              <a:ext uri="{FF2B5EF4-FFF2-40B4-BE49-F238E27FC236}">
                <a16:creationId xmlns:a16="http://schemas.microsoft.com/office/drawing/2014/main" id="{EA4C0850-B46B-4483-89AD-B951DC419C04}"/>
              </a:ext>
            </a:extLst>
          </p:cNvPr>
          <p:cNvPicPr>
            <a:picLocks noGrp="1" noChangeAspect="1"/>
          </p:cNvPicPr>
          <p:nvPr>
            <p:ph sz="quarter" idx="13"/>
          </p:nvPr>
        </p:nvPicPr>
        <p:blipFill rotWithShape="1">
          <a:blip r:embed="rId2"/>
          <a:srcRect t="8136" b="4494"/>
          <a:stretch/>
        </p:blipFill>
        <p:spPr>
          <a:xfrm>
            <a:off x="1091953" y="1784412"/>
            <a:ext cx="8975325" cy="4305671"/>
          </a:xfrm>
          <a:prstGeom prst="rect">
            <a:avLst/>
          </a:prstGeom>
        </p:spPr>
      </p:pic>
    </p:spTree>
    <p:extLst>
      <p:ext uri="{BB962C8B-B14F-4D97-AF65-F5344CB8AC3E}">
        <p14:creationId xmlns:p14="http://schemas.microsoft.com/office/powerpoint/2010/main" val="2227025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81E9-1845-4BAA-90E3-FB257E5E6728}"/>
              </a:ext>
            </a:extLst>
          </p:cNvPr>
          <p:cNvSpPr>
            <a:spLocks noGrp="1"/>
          </p:cNvSpPr>
          <p:nvPr>
            <p:ph type="title"/>
          </p:nvPr>
        </p:nvSpPr>
        <p:spPr>
          <a:xfrm>
            <a:off x="913775" y="618517"/>
            <a:ext cx="10364451" cy="1041607"/>
          </a:xfrm>
        </p:spPr>
        <p:txBody>
          <a:bodyPr/>
          <a:lstStyle/>
          <a:p>
            <a:r>
              <a:rPr lang="en-US" b="1" dirty="0">
                <a:latin typeface="Times New Roman" panose="02020603050405020304" pitchFamily="18" charset="0"/>
                <a:cs typeface="Times New Roman" panose="02020603050405020304" pitchFamily="18" charset="0"/>
              </a:rPr>
              <a:t>View Note</a:t>
            </a:r>
          </a:p>
        </p:txBody>
      </p:sp>
      <p:pic>
        <p:nvPicPr>
          <p:cNvPr id="5" name="Content Placeholder 3">
            <a:extLst>
              <a:ext uri="{FF2B5EF4-FFF2-40B4-BE49-F238E27FC236}">
                <a16:creationId xmlns:a16="http://schemas.microsoft.com/office/drawing/2014/main" id="{A5A8D1B8-CB96-47B9-8582-2C6218243CCA}"/>
              </a:ext>
            </a:extLst>
          </p:cNvPr>
          <p:cNvPicPr>
            <a:picLocks noGrp="1" noChangeAspect="1"/>
          </p:cNvPicPr>
          <p:nvPr>
            <p:ph sz="quarter" idx="13"/>
          </p:nvPr>
        </p:nvPicPr>
        <p:blipFill rotWithShape="1">
          <a:blip r:embed="rId2"/>
          <a:srcRect t="8136" b="4754"/>
          <a:stretch/>
        </p:blipFill>
        <p:spPr>
          <a:xfrm>
            <a:off x="816745" y="1660125"/>
            <a:ext cx="9871969" cy="4579358"/>
          </a:xfrm>
          <a:prstGeom prst="rect">
            <a:avLst/>
          </a:prstGeom>
        </p:spPr>
      </p:pic>
    </p:spTree>
    <p:extLst>
      <p:ext uri="{BB962C8B-B14F-4D97-AF65-F5344CB8AC3E}">
        <p14:creationId xmlns:p14="http://schemas.microsoft.com/office/powerpoint/2010/main" val="267182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7EA2-302B-4BA5-8DCD-D26693870F75}"/>
              </a:ext>
            </a:extLst>
          </p:cNvPr>
          <p:cNvSpPr>
            <a:spLocks noGrp="1"/>
          </p:cNvSpPr>
          <p:nvPr>
            <p:ph type="title"/>
          </p:nvPr>
        </p:nvSpPr>
        <p:spPr>
          <a:xfrm>
            <a:off x="913775" y="618518"/>
            <a:ext cx="10364451" cy="979464"/>
          </a:xfrm>
        </p:spPr>
        <p:txBody>
          <a:bodyPr/>
          <a:lstStyle/>
          <a:p>
            <a:r>
              <a:rPr lang="en-US" b="1" dirty="0"/>
              <a:t>View Reports</a:t>
            </a:r>
          </a:p>
        </p:txBody>
      </p:sp>
      <p:pic>
        <p:nvPicPr>
          <p:cNvPr id="5" name="Content Placeholder 3">
            <a:extLst>
              <a:ext uri="{FF2B5EF4-FFF2-40B4-BE49-F238E27FC236}">
                <a16:creationId xmlns:a16="http://schemas.microsoft.com/office/drawing/2014/main" id="{647AB01A-1924-4CE6-9B97-F2AE90AE0EBF}"/>
              </a:ext>
            </a:extLst>
          </p:cNvPr>
          <p:cNvPicPr>
            <a:picLocks noGrp="1" noChangeAspect="1"/>
          </p:cNvPicPr>
          <p:nvPr>
            <p:ph sz="quarter" idx="13"/>
          </p:nvPr>
        </p:nvPicPr>
        <p:blipFill rotWithShape="1">
          <a:blip r:embed="rId2"/>
          <a:srcRect t="7877" b="4753"/>
          <a:stretch/>
        </p:blipFill>
        <p:spPr>
          <a:xfrm>
            <a:off x="913776" y="1695635"/>
            <a:ext cx="10485152" cy="4722920"/>
          </a:xfrm>
          <a:prstGeom prst="rect">
            <a:avLst/>
          </a:prstGeom>
        </p:spPr>
      </p:pic>
    </p:spTree>
    <p:extLst>
      <p:ext uri="{BB962C8B-B14F-4D97-AF65-F5344CB8AC3E}">
        <p14:creationId xmlns:p14="http://schemas.microsoft.com/office/powerpoint/2010/main" val="1309643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20D4-6BCA-4167-AB9E-1A753C008014}"/>
              </a:ext>
            </a:extLst>
          </p:cNvPr>
          <p:cNvSpPr>
            <a:spLocks noGrp="1"/>
          </p:cNvSpPr>
          <p:nvPr>
            <p:ph type="title"/>
          </p:nvPr>
        </p:nvSpPr>
        <p:spPr>
          <a:xfrm>
            <a:off x="913775" y="618518"/>
            <a:ext cx="10364451" cy="1130384"/>
          </a:xfrm>
        </p:spPr>
        <p:txBody>
          <a:bodyPr/>
          <a:lstStyle/>
          <a:p>
            <a:r>
              <a:rPr lang="en-US" b="1" dirty="0">
                <a:latin typeface="Times New Roman" panose="02020603050405020304" pitchFamily="18" charset="0"/>
                <a:cs typeface="Times New Roman" panose="02020603050405020304" pitchFamily="18" charset="0"/>
              </a:rPr>
              <a:t>View video tutorial</a:t>
            </a:r>
          </a:p>
        </p:txBody>
      </p:sp>
      <p:pic>
        <p:nvPicPr>
          <p:cNvPr id="5" name="Content Placeholder 3">
            <a:extLst>
              <a:ext uri="{FF2B5EF4-FFF2-40B4-BE49-F238E27FC236}">
                <a16:creationId xmlns:a16="http://schemas.microsoft.com/office/drawing/2014/main" id="{CD2700A4-B854-43F2-9FDE-BF21E1CA317C}"/>
              </a:ext>
            </a:extLst>
          </p:cNvPr>
          <p:cNvPicPr>
            <a:picLocks noGrp="1" noChangeAspect="1"/>
          </p:cNvPicPr>
          <p:nvPr>
            <p:ph sz="quarter" idx="13"/>
          </p:nvPr>
        </p:nvPicPr>
        <p:blipFill rotWithShape="1">
          <a:blip r:embed="rId2"/>
          <a:srcRect t="8654" b="5272"/>
          <a:stretch/>
        </p:blipFill>
        <p:spPr>
          <a:xfrm>
            <a:off x="1003177" y="1873188"/>
            <a:ext cx="9428085" cy="4643021"/>
          </a:xfrm>
          <a:prstGeom prst="rect">
            <a:avLst/>
          </a:prstGeom>
        </p:spPr>
      </p:pic>
    </p:spTree>
    <p:extLst>
      <p:ext uri="{BB962C8B-B14F-4D97-AF65-F5344CB8AC3E}">
        <p14:creationId xmlns:p14="http://schemas.microsoft.com/office/powerpoint/2010/main" val="875817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63C9-D8F4-4655-806B-7BB06F069601}"/>
              </a:ext>
            </a:extLst>
          </p:cNvPr>
          <p:cNvSpPr>
            <a:spLocks noGrp="1"/>
          </p:cNvSpPr>
          <p:nvPr>
            <p:ph type="title"/>
          </p:nvPr>
        </p:nvSpPr>
        <p:spPr>
          <a:xfrm>
            <a:off x="913775" y="618518"/>
            <a:ext cx="10364451" cy="917320"/>
          </a:xfrm>
        </p:spPr>
        <p:txBody>
          <a:bodyPr/>
          <a:lstStyle/>
          <a:p>
            <a:r>
              <a:rPr lang="en-US" b="1" dirty="0">
                <a:latin typeface="Times New Roman" panose="02020603050405020304" pitchFamily="18" charset="0"/>
                <a:cs typeface="Times New Roman" panose="02020603050405020304" pitchFamily="18" charset="0"/>
              </a:rPr>
              <a:t>Post queries</a:t>
            </a:r>
          </a:p>
        </p:txBody>
      </p:sp>
      <p:pic>
        <p:nvPicPr>
          <p:cNvPr id="5" name="Content Placeholder 3">
            <a:extLst>
              <a:ext uri="{FF2B5EF4-FFF2-40B4-BE49-F238E27FC236}">
                <a16:creationId xmlns:a16="http://schemas.microsoft.com/office/drawing/2014/main" id="{278D0A4A-067A-4560-AF4A-C5E67B46215F}"/>
              </a:ext>
            </a:extLst>
          </p:cNvPr>
          <p:cNvPicPr>
            <a:picLocks noGrp="1" noChangeAspect="1"/>
          </p:cNvPicPr>
          <p:nvPr>
            <p:ph sz="quarter" idx="13"/>
          </p:nvPr>
        </p:nvPicPr>
        <p:blipFill rotWithShape="1">
          <a:blip r:embed="rId2"/>
          <a:srcRect t="8136" b="3976"/>
          <a:stretch/>
        </p:blipFill>
        <p:spPr>
          <a:xfrm>
            <a:off x="1198484" y="1784412"/>
            <a:ext cx="9454719" cy="4296791"/>
          </a:xfrm>
          <a:prstGeom prst="rect">
            <a:avLst/>
          </a:prstGeom>
        </p:spPr>
      </p:pic>
    </p:spTree>
    <p:extLst>
      <p:ext uri="{BB962C8B-B14F-4D97-AF65-F5344CB8AC3E}">
        <p14:creationId xmlns:p14="http://schemas.microsoft.com/office/powerpoint/2010/main" val="3604513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666B-3859-4475-9A9C-62818E3184EA}"/>
              </a:ext>
            </a:extLst>
          </p:cNvPr>
          <p:cNvSpPr>
            <a:spLocks noGrp="1"/>
          </p:cNvSpPr>
          <p:nvPr>
            <p:ph type="title"/>
          </p:nvPr>
        </p:nvSpPr>
        <p:spPr>
          <a:xfrm>
            <a:off x="913775" y="618517"/>
            <a:ext cx="10364451" cy="899565"/>
          </a:xfrm>
        </p:spPr>
        <p:txBody>
          <a:bodyPr/>
          <a:lstStyle/>
          <a:p>
            <a:r>
              <a:rPr lang="en-US" b="1" dirty="0">
                <a:latin typeface="Times New Roman" panose="02020603050405020304" pitchFamily="18" charset="0"/>
                <a:cs typeface="Times New Roman" panose="02020603050405020304" pitchFamily="18" charset="0"/>
              </a:rPr>
              <a:t>Online quiz</a:t>
            </a:r>
          </a:p>
        </p:txBody>
      </p:sp>
      <p:pic>
        <p:nvPicPr>
          <p:cNvPr id="5" name="Content Placeholder 3">
            <a:extLst>
              <a:ext uri="{FF2B5EF4-FFF2-40B4-BE49-F238E27FC236}">
                <a16:creationId xmlns:a16="http://schemas.microsoft.com/office/drawing/2014/main" id="{AEF4BCE8-68CD-4D80-97B0-DCEBF656ADC5}"/>
              </a:ext>
            </a:extLst>
          </p:cNvPr>
          <p:cNvPicPr>
            <a:picLocks noGrp="1" noChangeAspect="1"/>
          </p:cNvPicPr>
          <p:nvPr>
            <p:ph sz="quarter" idx="13"/>
          </p:nvPr>
        </p:nvPicPr>
        <p:blipFill rotWithShape="1">
          <a:blip r:embed="rId2"/>
          <a:srcRect t="8395" b="5272"/>
          <a:stretch/>
        </p:blipFill>
        <p:spPr>
          <a:xfrm>
            <a:off x="913774" y="1882067"/>
            <a:ext cx="10050147" cy="4714042"/>
          </a:xfrm>
          <a:prstGeom prst="rect">
            <a:avLst/>
          </a:prstGeom>
        </p:spPr>
      </p:pic>
    </p:spTree>
    <p:extLst>
      <p:ext uri="{BB962C8B-B14F-4D97-AF65-F5344CB8AC3E}">
        <p14:creationId xmlns:p14="http://schemas.microsoft.com/office/powerpoint/2010/main" val="143056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0DAA-829E-4895-B465-94092A7E6A93}"/>
              </a:ext>
            </a:extLst>
          </p:cNvPr>
          <p:cNvSpPr>
            <a:spLocks noGrp="1"/>
          </p:cNvSpPr>
          <p:nvPr>
            <p:ph type="title"/>
          </p:nvPr>
        </p:nvSpPr>
        <p:spPr/>
        <p:txBody>
          <a:bodyPr>
            <a:normAutofit/>
          </a:bodyPr>
          <a:lstStyle/>
          <a:p>
            <a:r>
              <a:rPr lang="en-US" sz="5400" b="1" dirty="0">
                <a:latin typeface="Algerian" panose="04020705040A02060702" pitchFamily="82"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B3BD4AC1-AA2C-4962-8867-33E6A8FD9512}"/>
              </a:ext>
            </a:extLst>
          </p:cNvPr>
          <p:cNvSpPr>
            <a:spLocks noGrp="1"/>
          </p:cNvSpPr>
          <p:nvPr>
            <p:ph sz="quarter" idx="13"/>
          </p:nvPr>
        </p:nvSpPr>
        <p:spPr>
          <a:xfrm>
            <a:off x="2147770" y="2214694"/>
            <a:ext cx="8097061" cy="3424107"/>
          </a:xfrm>
        </p:spPr>
        <p:txBody>
          <a:bodyPr>
            <a:normAutofit/>
          </a:bodyPr>
          <a:lstStyle/>
          <a:p>
            <a:r>
              <a:rPr lang="en-US" sz="2400" dirty="0">
                <a:latin typeface="Times New Roman" panose="02020603050405020304" pitchFamily="18" charset="0"/>
                <a:cs typeface="Times New Roman" panose="02020603050405020304" pitchFamily="18" charset="0"/>
              </a:rPr>
              <a:t>Student</a:t>
            </a:r>
          </a:p>
          <a:p>
            <a:r>
              <a:rPr lang="en-US" sz="2400" dirty="0">
                <a:latin typeface="Times New Roman" panose="02020603050405020304" pitchFamily="18" charset="0"/>
                <a:cs typeface="Times New Roman" panose="02020603050405020304" pitchFamily="18" charset="0"/>
              </a:rPr>
              <a:t>Faculty</a:t>
            </a:r>
          </a:p>
          <a:p>
            <a:r>
              <a:rPr lang="en-US" sz="2400" dirty="0">
                <a:latin typeface="Times New Roman" panose="02020603050405020304" pitchFamily="18" charset="0"/>
                <a:cs typeface="Times New Roman" panose="02020603050405020304" pitchFamily="18" charset="0"/>
              </a:rPr>
              <a:t>Admin</a:t>
            </a:r>
          </a:p>
        </p:txBody>
      </p:sp>
    </p:spTree>
    <p:extLst>
      <p:ext uri="{BB962C8B-B14F-4D97-AF65-F5344CB8AC3E}">
        <p14:creationId xmlns:p14="http://schemas.microsoft.com/office/powerpoint/2010/main" val="4024563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89BF-4C9D-4075-9E2C-281588336AD5}"/>
              </a:ext>
            </a:extLst>
          </p:cNvPr>
          <p:cNvSpPr>
            <a:spLocks noGrp="1"/>
          </p:cNvSpPr>
          <p:nvPr>
            <p:ph type="title"/>
          </p:nvPr>
        </p:nvSpPr>
        <p:spPr>
          <a:xfrm>
            <a:off x="913775" y="618517"/>
            <a:ext cx="10364451" cy="1041607"/>
          </a:xfrm>
        </p:spPr>
        <p:txBody>
          <a:bodyPr/>
          <a:lstStyle/>
          <a:p>
            <a:r>
              <a:rPr lang="en-US" b="1" dirty="0">
                <a:latin typeface="Times New Roman" panose="02020603050405020304" pitchFamily="18" charset="0"/>
                <a:cs typeface="Times New Roman" panose="02020603050405020304" pitchFamily="18" charset="0"/>
              </a:rPr>
              <a:t>Select subcategory</a:t>
            </a:r>
          </a:p>
        </p:txBody>
      </p:sp>
      <p:pic>
        <p:nvPicPr>
          <p:cNvPr id="5" name="Content Placeholder 3">
            <a:extLst>
              <a:ext uri="{FF2B5EF4-FFF2-40B4-BE49-F238E27FC236}">
                <a16:creationId xmlns:a16="http://schemas.microsoft.com/office/drawing/2014/main" id="{1D248F2B-0688-4912-8D77-B124E4B86BC3}"/>
              </a:ext>
            </a:extLst>
          </p:cNvPr>
          <p:cNvPicPr>
            <a:picLocks noGrp="1" noChangeAspect="1"/>
          </p:cNvPicPr>
          <p:nvPr>
            <p:ph sz="quarter" idx="13"/>
          </p:nvPr>
        </p:nvPicPr>
        <p:blipFill rotWithShape="1">
          <a:blip r:embed="rId2"/>
          <a:srcRect t="8395" b="4494"/>
          <a:stretch/>
        </p:blipFill>
        <p:spPr>
          <a:xfrm>
            <a:off x="1296140" y="1811045"/>
            <a:ext cx="9374819" cy="4785064"/>
          </a:xfrm>
          <a:prstGeom prst="rect">
            <a:avLst/>
          </a:prstGeom>
        </p:spPr>
      </p:pic>
    </p:spTree>
    <p:extLst>
      <p:ext uri="{BB962C8B-B14F-4D97-AF65-F5344CB8AC3E}">
        <p14:creationId xmlns:p14="http://schemas.microsoft.com/office/powerpoint/2010/main" val="4097101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C96C82C4-F66C-440F-9BD7-5C72C953712B}"/>
              </a:ext>
            </a:extLst>
          </p:cNvPr>
          <p:cNvPicPr>
            <a:picLocks noGrp="1" noChangeAspect="1"/>
          </p:cNvPicPr>
          <p:nvPr>
            <p:ph sz="quarter" idx="13"/>
          </p:nvPr>
        </p:nvPicPr>
        <p:blipFill rotWithShape="1">
          <a:blip r:embed="rId2"/>
          <a:srcRect t="8136" b="4754"/>
          <a:stretch/>
        </p:blipFill>
        <p:spPr>
          <a:xfrm>
            <a:off x="994299" y="1012054"/>
            <a:ext cx="9783191" cy="5078027"/>
          </a:xfrm>
          <a:prstGeom prst="rect">
            <a:avLst/>
          </a:prstGeom>
        </p:spPr>
      </p:pic>
    </p:spTree>
    <p:extLst>
      <p:ext uri="{BB962C8B-B14F-4D97-AF65-F5344CB8AC3E}">
        <p14:creationId xmlns:p14="http://schemas.microsoft.com/office/powerpoint/2010/main" val="3053853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D9A09D76-05E4-4240-9937-809D8951EFD9}"/>
              </a:ext>
            </a:extLst>
          </p:cNvPr>
          <p:cNvPicPr>
            <a:picLocks noGrp="1" noChangeAspect="1"/>
          </p:cNvPicPr>
          <p:nvPr>
            <p:ph sz="quarter" idx="13"/>
          </p:nvPr>
        </p:nvPicPr>
        <p:blipFill rotWithShape="1">
          <a:blip r:embed="rId2"/>
          <a:srcRect t="8654" b="5272"/>
          <a:stretch/>
        </p:blipFill>
        <p:spPr>
          <a:xfrm>
            <a:off x="93328" y="268549"/>
            <a:ext cx="12005344" cy="6320901"/>
          </a:xfrm>
          <a:prstGeom prst="rect">
            <a:avLst/>
          </a:prstGeom>
        </p:spPr>
      </p:pic>
    </p:spTree>
    <p:extLst>
      <p:ext uri="{BB962C8B-B14F-4D97-AF65-F5344CB8AC3E}">
        <p14:creationId xmlns:p14="http://schemas.microsoft.com/office/powerpoint/2010/main" val="1006231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85EE3-026E-4CC9-9FF4-9E61630C7AD7}"/>
              </a:ext>
            </a:extLst>
          </p:cNvPr>
          <p:cNvSpPr>
            <a:spLocks noGrp="1"/>
          </p:cNvSpPr>
          <p:nvPr>
            <p:ph type="title"/>
          </p:nvPr>
        </p:nvSpPr>
        <p:spPr>
          <a:xfrm>
            <a:off x="913775" y="618517"/>
            <a:ext cx="10364451" cy="899565"/>
          </a:xfrm>
        </p:spPr>
        <p:txBody>
          <a:bodyPr/>
          <a:lstStyle/>
          <a:p>
            <a:r>
              <a:rPr lang="en-US" b="1" dirty="0">
                <a:latin typeface="Times New Roman" panose="02020603050405020304" pitchFamily="18" charset="0"/>
                <a:cs typeface="Times New Roman" panose="02020603050405020304" pitchFamily="18" charset="0"/>
              </a:rPr>
              <a:t>Quiz result</a:t>
            </a:r>
          </a:p>
        </p:txBody>
      </p:sp>
      <p:pic>
        <p:nvPicPr>
          <p:cNvPr id="5" name="Content Placeholder 3">
            <a:extLst>
              <a:ext uri="{FF2B5EF4-FFF2-40B4-BE49-F238E27FC236}">
                <a16:creationId xmlns:a16="http://schemas.microsoft.com/office/drawing/2014/main" id="{08723D22-4994-400F-8C77-99B5168D0D51}"/>
              </a:ext>
            </a:extLst>
          </p:cNvPr>
          <p:cNvPicPr>
            <a:picLocks noGrp="1" noChangeAspect="1"/>
          </p:cNvPicPr>
          <p:nvPr>
            <p:ph sz="quarter" idx="13"/>
          </p:nvPr>
        </p:nvPicPr>
        <p:blipFill rotWithShape="1">
          <a:blip r:embed="rId2"/>
          <a:srcRect t="8395" b="4234"/>
          <a:stretch/>
        </p:blipFill>
        <p:spPr>
          <a:xfrm>
            <a:off x="736848" y="1518082"/>
            <a:ext cx="10541378" cy="4980372"/>
          </a:xfrm>
          <a:prstGeom prst="rect">
            <a:avLst/>
          </a:prstGeom>
        </p:spPr>
      </p:pic>
    </p:spTree>
    <p:extLst>
      <p:ext uri="{BB962C8B-B14F-4D97-AF65-F5344CB8AC3E}">
        <p14:creationId xmlns:p14="http://schemas.microsoft.com/office/powerpoint/2010/main" val="1309786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25AD-2BCE-4650-94AC-AAB756E9CEFE}"/>
              </a:ext>
            </a:extLst>
          </p:cNvPr>
          <p:cNvSpPr>
            <a:spLocks noGrp="1"/>
          </p:cNvSpPr>
          <p:nvPr>
            <p:ph type="title"/>
          </p:nvPr>
        </p:nvSpPr>
        <p:spPr>
          <a:xfrm>
            <a:off x="1046940" y="2527216"/>
            <a:ext cx="10364451" cy="1596177"/>
          </a:xfrm>
        </p:spPr>
        <p:txBody>
          <a:bodyPr>
            <a:normAutofit/>
          </a:bodyPr>
          <a:lstStyle/>
          <a:p>
            <a:r>
              <a:rPr lang="en-US" sz="4000" b="1" dirty="0">
                <a:latin typeface="Times New Roman" panose="02020603050405020304" pitchFamily="18" charset="0"/>
                <a:cs typeface="Times New Roman" panose="02020603050405020304" pitchFamily="18" charset="0"/>
              </a:rPr>
              <a:t>Faculty module</a:t>
            </a:r>
          </a:p>
        </p:txBody>
      </p:sp>
    </p:spTree>
    <p:extLst>
      <p:ext uri="{BB962C8B-B14F-4D97-AF65-F5344CB8AC3E}">
        <p14:creationId xmlns:p14="http://schemas.microsoft.com/office/powerpoint/2010/main" val="3714589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FD72-6360-471B-AD18-AA52429C82D9}"/>
              </a:ext>
            </a:extLst>
          </p:cNvPr>
          <p:cNvSpPr>
            <a:spLocks noGrp="1"/>
          </p:cNvSpPr>
          <p:nvPr>
            <p:ph type="title"/>
          </p:nvPr>
        </p:nvSpPr>
        <p:spPr>
          <a:xfrm>
            <a:off x="913774" y="313697"/>
            <a:ext cx="10364451" cy="872932"/>
          </a:xfrm>
        </p:spPr>
        <p:txBody>
          <a:bodyPr/>
          <a:lstStyle/>
          <a:p>
            <a:r>
              <a:rPr lang="en-US" b="1" dirty="0">
                <a:latin typeface="Times New Roman" panose="02020603050405020304" pitchFamily="18" charset="0"/>
                <a:cs typeface="Times New Roman" panose="02020603050405020304" pitchFamily="18" charset="0"/>
              </a:rPr>
              <a:t>View queries &amp; send reply</a:t>
            </a:r>
          </a:p>
        </p:txBody>
      </p:sp>
      <p:pic>
        <p:nvPicPr>
          <p:cNvPr id="5" name="Picture 4">
            <a:extLst>
              <a:ext uri="{FF2B5EF4-FFF2-40B4-BE49-F238E27FC236}">
                <a16:creationId xmlns:a16="http://schemas.microsoft.com/office/drawing/2014/main" id="{AC83B109-8EF3-4683-BF65-E2876E508203}"/>
              </a:ext>
            </a:extLst>
          </p:cNvPr>
          <p:cNvPicPr>
            <a:picLocks noChangeAspect="1"/>
          </p:cNvPicPr>
          <p:nvPr/>
        </p:nvPicPr>
        <p:blipFill rotWithShape="1">
          <a:blip r:embed="rId2"/>
          <a:srcRect t="8147" b="4888"/>
          <a:stretch/>
        </p:blipFill>
        <p:spPr>
          <a:xfrm>
            <a:off x="6536926" y="1429305"/>
            <a:ext cx="5655074" cy="4438835"/>
          </a:xfrm>
          <a:prstGeom prst="rect">
            <a:avLst/>
          </a:prstGeom>
        </p:spPr>
      </p:pic>
      <p:pic>
        <p:nvPicPr>
          <p:cNvPr id="8" name="Content Placeholder 3">
            <a:extLst>
              <a:ext uri="{FF2B5EF4-FFF2-40B4-BE49-F238E27FC236}">
                <a16:creationId xmlns:a16="http://schemas.microsoft.com/office/drawing/2014/main" id="{CD0CF1C4-6421-47B8-BAB6-65422427A2AF}"/>
              </a:ext>
            </a:extLst>
          </p:cNvPr>
          <p:cNvPicPr>
            <a:picLocks noChangeAspect="1"/>
          </p:cNvPicPr>
          <p:nvPr/>
        </p:nvPicPr>
        <p:blipFill rotWithShape="1">
          <a:blip r:embed="rId3"/>
          <a:srcRect t="8395" b="3975"/>
          <a:stretch/>
        </p:blipFill>
        <p:spPr>
          <a:xfrm>
            <a:off x="0" y="1429305"/>
            <a:ext cx="6374167" cy="4421081"/>
          </a:xfrm>
          <a:prstGeom prst="rect">
            <a:avLst/>
          </a:prstGeom>
        </p:spPr>
      </p:pic>
    </p:spTree>
    <p:extLst>
      <p:ext uri="{BB962C8B-B14F-4D97-AF65-F5344CB8AC3E}">
        <p14:creationId xmlns:p14="http://schemas.microsoft.com/office/powerpoint/2010/main" val="145589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EBCC-C5B3-4B5B-A58F-5C346E71BDA1}"/>
              </a:ext>
            </a:extLst>
          </p:cNvPr>
          <p:cNvSpPr>
            <a:spLocks noGrp="1"/>
          </p:cNvSpPr>
          <p:nvPr>
            <p:ph type="title"/>
          </p:nvPr>
        </p:nvSpPr>
        <p:spPr>
          <a:xfrm>
            <a:off x="913775" y="618517"/>
            <a:ext cx="10364451" cy="846299"/>
          </a:xfrm>
        </p:spPr>
        <p:txBody>
          <a:bodyPr/>
          <a:lstStyle/>
          <a:p>
            <a:r>
              <a:rPr lang="en-US" b="1" dirty="0">
                <a:latin typeface="Times New Roman" panose="02020603050405020304" pitchFamily="18" charset="0"/>
                <a:cs typeface="Times New Roman" panose="02020603050405020304" pitchFamily="18" charset="0"/>
              </a:rPr>
              <a:t>View quiz questions</a:t>
            </a:r>
          </a:p>
        </p:txBody>
      </p:sp>
      <p:pic>
        <p:nvPicPr>
          <p:cNvPr id="5" name="Content Placeholder 3">
            <a:extLst>
              <a:ext uri="{FF2B5EF4-FFF2-40B4-BE49-F238E27FC236}">
                <a16:creationId xmlns:a16="http://schemas.microsoft.com/office/drawing/2014/main" id="{E76C9B4D-8C9C-40F4-AE80-184ECA403769}"/>
              </a:ext>
            </a:extLst>
          </p:cNvPr>
          <p:cNvPicPr>
            <a:picLocks noGrp="1" noChangeAspect="1"/>
          </p:cNvPicPr>
          <p:nvPr>
            <p:ph sz="quarter" idx="13"/>
          </p:nvPr>
        </p:nvPicPr>
        <p:blipFill rotWithShape="1">
          <a:blip r:embed="rId2"/>
          <a:srcRect t="8654" b="4494"/>
          <a:stretch/>
        </p:blipFill>
        <p:spPr>
          <a:xfrm>
            <a:off x="568171" y="1464817"/>
            <a:ext cx="11070454" cy="4989250"/>
          </a:xfrm>
          <a:prstGeom prst="rect">
            <a:avLst/>
          </a:prstGeom>
        </p:spPr>
      </p:pic>
    </p:spTree>
    <p:extLst>
      <p:ext uri="{BB962C8B-B14F-4D97-AF65-F5344CB8AC3E}">
        <p14:creationId xmlns:p14="http://schemas.microsoft.com/office/powerpoint/2010/main" val="3093473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D61B-25A7-4A2C-AD14-84672355422C}"/>
              </a:ext>
            </a:extLst>
          </p:cNvPr>
          <p:cNvSpPr>
            <a:spLocks noGrp="1"/>
          </p:cNvSpPr>
          <p:nvPr>
            <p:ph type="title"/>
          </p:nvPr>
        </p:nvSpPr>
        <p:spPr>
          <a:xfrm>
            <a:off x="913775" y="618518"/>
            <a:ext cx="10364451" cy="926198"/>
          </a:xfrm>
        </p:spPr>
        <p:txBody>
          <a:bodyPr/>
          <a:lstStyle/>
          <a:p>
            <a:r>
              <a:rPr lang="en-US" b="1" dirty="0">
                <a:latin typeface="Times New Roman" panose="02020603050405020304" pitchFamily="18" charset="0"/>
                <a:cs typeface="Times New Roman" panose="02020603050405020304" pitchFamily="18" charset="0"/>
              </a:rPr>
              <a:t>Upload Documents</a:t>
            </a:r>
          </a:p>
        </p:txBody>
      </p:sp>
      <p:pic>
        <p:nvPicPr>
          <p:cNvPr id="7" name="Content Placeholder 3">
            <a:extLst>
              <a:ext uri="{FF2B5EF4-FFF2-40B4-BE49-F238E27FC236}">
                <a16:creationId xmlns:a16="http://schemas.microsoft.com/office/drawing/2014/main" id="{83E9083E-A526-4F8F-8FCD-0F9EE655910B}"/>
              </a:ext>
            </a:extLst>
          </p:cNvPr>
          <p:cNvPicPr>
            <a:picLocks noGrp="1" noChangeAspect="1"/>
          </p:cNvPicPr>
          <p:nvPr>
            <p:ph sz="quarter" idx="13"/>
          </p:nvPr>
        </p:nvPicPr>
        <p:blipFill rotWithShape="1">
          <a:blip r:embed="rId2"/>
          <a:srcRect t="8914" b="5531"/>
          <a:stretch/>
        </p:blipFill>
        <p:spPr>
          <a:xfrm>
            <a:off x="594804" y="1748901"/>
            <a:ext cx="10617693" cy="4793942"/>
          </a:xfrm>
          <a:prstGeom prst="rect">
            <a:avLst/>
          </a:prstGeom>
        </p:spPr>
      </p:pic>
    </p:spTree>
    <p:extLst>
      <p:ext uri="{BB962C8B-B14F-4D97-AF65-F5344CB8AC3E}">
        <p14:creationId xmlns:p14="http://schemas.microsoft.com/office/powerpoint/2010/main" val="2370450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4E40B2DA-D683-4396-8EAE-E821C48AD2C8}"/>
              </a:ext>
            </a:extLst>
          </p:cNvPr>
          <p:cNvPicPr>
            <a:picLocks noGrp="1" noChangeAspect="1"/>
          </p:cNvPicPr>
          <p:nvPr>
            <p:ph sz="quarter" idx="13"/>
          </p:nvPr>
        </p:nvPicPr>
        <p:blipFill rotWithShape="1">
          <a:blip r:embed="rId2"/>
          <a:srcRect t="7358" b="5271"/>
          <a:stretch/>
        </p:blipFill>
        <p:spPr>
          <a:xfrm>
            <a:off x="920692" y="479395"/>
            <a:ext cx="10433848" cy="6001304"/>
          </a:xfrm>
          <a:prstGeom prst="rect">
            <a:avLst/>
          </a:prstGeom>
        </p:spPr>
      </p:pic>
    </p:spTree>
    <p:extLst>
      <p:ext uri="{BB962C8B-B14F-4D97-AF65-F5344CB8AC3E}">
        <p14:creationId xmlns:p14="http://schemas.microsoft.com/office/powerpoint/2010/main" val="3444715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BF3F-3A72-40BF-8212-96373C40C4EE}"/>
              </a:ext>
            </a:extLst>
          </p:cNvPr>
          <p:cNvSpPr>
            <a:spLocks noGrp="1"/>
          </p:cNvSpPr>
          <p:nvPr>
            <p:ph type="title"/>
          </p:nvPr>
        </p:nvSpPr>
        <p:spPr/>
        <p:txBody>
          <a:bodyPr/>
          <a:lstStyle/>
          <a:p>
            <a:endParaRPr lang="en-US"/>
          </a:p>
        </p:txBody>
      </p:sp>
      <p:pic>
        <p:nvPicPr>
          <p:cNvPr id="5" name="Content Placeholder 3">
            <a:extLst>
              <a:ext uri="{FF2B5EF4-FFF2-40B4-BE49-F238E27FC236}">
                <a16:creationId xmlns:a16="http://schemas.microsoft.com/office/drawing/2014/main" id="{1E6BA549-217C-49CD-81E8-169FA76A87D6}"/>
              </a:ext>
            </a:extLst>
          </p:cNvPr>
          <p:cNvPicPr>
            <a:picLocks noGrp="1" noChangeAspect="1"/>
          </p:cNvPicPr>
          <p:nvPr>
            <p:ph sz="quarter" idx="13"/>
          </p:nvPr>
        </p:nvPicPr>
        <p:blipFill rotWithShape="1">
          <a:blip r:embed="rId2"/>
          <a:srcRect t="7617" b="4494"/>
          <a:stretch/>
        </p:blipFill>
        <p:spPr>
          <a:xfrm>
            <a:off x="816746" y="618516"/>
            <a:ext cx="10678922" cy="5729017"/>
          </a:xfrm>
          <a:prstGeom prst="rect">
            <a:avLst/>
          </a:prstGeom>
        </p:spPr>
      </p:pic>
    </p:spTree>
    <p:extLst>
      <p:ext uri="{BB962C8B-B14F-4D97-AF65-F5344CB8AC3E}">
        <p14:creationId xmlns:p14="http://schemas.microsoft.com/office/powerpoint/2010/main" val="373941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D53-98AF-4D6A-96D4-B31438C98E73}"/>
              </a:ext>
            </a:extLst>
          </p:cNvPr>
          <p:cNvSpPr>
            <a:spLocks noGrp="1"/>
          </p:cNvSpPr>
          <p:nvPr>
            <p:ph type="title"/>
          </p:nvPr>
        </p:nvSpPr>
        <p:spPr>
          <a:xfrm>
            <a:off x="567546" y="609639"/>
            <a:ext cx="10364451" cy="1596177"/>
          </a:xfrm>
        </p:spPr>
        <p:txBody>
          <a:bodyPr>
            <a:normAutofit/>
          </a:bodyPr>
          <a:lstStyle/>
          <a:p>
            <a:pPr marL="742950" indent="-742950">
              <a:buFont typeface="+mj-lt"/>
              <a:buAutoNum type="arabicPeriod"/>
            </a:pPr>
            <a:r>
              <a:rPr lang="en-US" sz="4000" b="1" dirty="0">
                <a:latin typeface="Times New Roman" panose="02020603050405020304" pitchFamily="18" charset="0"/>
                <a:cs typeface="Times New Roman" panose="02020603050405020304" pitchFamily="18" charset="0"/>
              </a:rPr>
              <a:t>Student module</a:t>
            </a:r>
          </a:p>
        </p:txBody>
      </p:sp>
      <p:sp>
        <p:nvSpPr>
          <p:cNvPr id="3" name="Content Placeholder 2">
            <a:extLst>
              <a:ext uri="{FF2B5EF4-FFF2-40B4-BE49-F238E27FC236}">
                <a16:creationId xmlns:a16="http://schemas.microsoft.com/office/drawing/2014/main" id="{AE3B038E-4912-4123-958C-CBC8BF4E451B}"/>
              </a:ext>
            </a:extLst>
          </p:cNvPr>
          <p:cNvSpPr>
            <a:spLocks noGrp="1"/>
          </p:cNvSpPr>
          <p:nvPr>
            <p:ph sz="quarter" idx="13"/>
          </p:nvPr>
        </p:nvSpPr>
        <p:spPr>
          <a:xfrm>
            <a:off x="1082450" y="2438113"/>
            <a:ext cx="10363826" cy="3424107"/>
          </a:xfrm>
        </p:spPr>
        <p:txBody>
          <a:bodyPr>
            <a:normAutofit/>
          </a:bodyPr>
          <a:lstStyle/>
          <a:p>
            <a:r>
              <a:rPr lang="en-US" b="1" cap="none" dirty="0">
                <a:latin typeface="Times New Roman" panose="02020603050405020304" pitchFamily="18" charset="0"/>
                <a:cs typeface="Times New Roman" panose="02020603050405020304" pitchFamily="18" charset="0"/>
              </a:rPr>
              <a:t>Login</a:t>
            </a:r>
            <a:r>
              <a:rPr lang="en-US" cap="none" dirty="0">
                <a:latin typeface="Times New Roman" panose="02020603050405020304" pitchFamily="18" charset="0"/>
                <a:cs typeface="Times New Roman" panose="02020603050405020304" pitchFamily="18" charset="0"/>
              </a:rPr>
              <a:t> : Student can login his account using id and password.</a:t>
            </a:r>
          </a:p>
          <a:p>
            <a:r>
              <a:rPr lang="en-US" b="1" cap="none" dirty="0">
                <a:latin typeface="Times New Roman" panose="02020603050405020304" pitchFamily="18" charset="0"/>
                <a:cs typeface="Times New Roman" panose="02020603050405020304" pitchFamily="18" charset="0"/>
              </a:rPr>
              <a:t>Documents</a:t>
            </a:r>
            <a:r>
              <a:rPr lang="en-US" cap="none" dirty="0">
                <a:latin typeface="Times New Roman" panose="02020603050405020304" pitchFamily="18" charset="0"/>
                <a:cs typeface="Times New Roman" panose="02020603050405020304" pitchFamily="18" charset="0"/>
              </a:rPr>
              <a:t> : Student can view documents like notes, video tutorials and reports uploaded by faculty.</a:t>
            </a:r>
          </a:p>
          <a:p>
            <a:r>
              <a:rPr lang="en-US" b="1" cap="none" dirty="0">
                <a:latin typeface="Times New Roman" panose="02020603050405020304" pitchFamily="18" charset="0"/>
                <a:cs typeface="Times New Roman" panose="02020603050405020304" pitchFamily="18" charset="0"/>
              </a:rPr>
              <a:t>Online Quiz </a:t>
            </a:r>
            <a:r>
              <a:rPr lang="en-US" cap="none" dirty="0">
                <a:latin typeface="Times New Roman" panose="02020603050405020304" pitchFamily="18" charset="0"/>
                <a:cs typeface="Times New Roman" panose="02020603050405020304" pitchFamily="18" charset="0"/>
              </a:rPr>
              <a:t>: Students can attend Online Quiz.</a:t>
            </a:r>
          </a:p>
          <a:p>
            <a:r>
              <a:rPr lang="en-US" b="1" cap="none" dirty="0">
                <a:latin typeface="Times New Roman" panose="02020603050405020304" pitchFamily="18" charset="0"/>
                <a:cs typeface="Times New Roman" panose="02020603050405020304" pitchFamily="18" charset="0"/>
              </a:rPr>
              <a:t>Quiz Report </a:t>
            </a:r>
            <a:r>
              <a:rPr lang="en-US" cap="none" dirty="0">
                <a:latin typeface="Times New Roman" panose="02020603050405020304" pitchFamily="18" charset="0"/>
                <a:cs typeface="Times New Roman" panose="02020603050405020304" pitchFamily="18" charset="0"/>
              </a:rPr>
              <a:t>: Students can view their pervious Quiz Results.</a:t>
            </a:r>
          </a:p>
          <a:p>
            <a:r>
              <a:rPr lang="en-US" b="1" cap="none" dirty="0">
                <a:latin typeface="Times New Roman" panose="02020603050405020304" pitchFamily="18" charset="0"/>
                <a:cs typeface="Times New Roman" panose="02020603050405020304" pitchFamily="18" charset="0"/>
              </a:rPr>
              <a:t>Queries</a:t>
            </a:r>
            <a:r>
              <a:rPr lang="en-US" cap="none" dirty="0">
                <a:latin typeface="Times New Roman" panose="02020603050405020304" pitchFamily="18" charset="0"/>
                <a:cs typeface="Times New Roman" panose="02020603050405020304" pitchFamily="18" charset="0"/>
              </a:rPr>
              <a:t> : Students can post queries and can view the reply given by the faculties.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465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A453-9362-491A-BD13-89814FA1BB14}"/>
              </a:ext>
            </a:extLst>
          </p:cNvPr>
          <p:cNvSpPr>
            <a:spLocks noGrp="1"/>
          </p:cNvSpPr>
          <p:nvPr>
            <p:ph type="title"/>
          </p:nvPr>
        </p:nvSpPr>
        <p:spPr/>
        <p:txBody>
          <a:bodyPr/>
          <a:lstStyle/>
          <a:p>
            <a:endParaRPr lang="en-US"/>
          </a:p>
        </p:txBody>
      </p:sp>
      <p:pic>
        <p:nvPicPr>
          <p:cNvPr id="6" name="Content Placeholder 3">
            <a:extLst>
              <a:ext uri="{FF2B5EF4-FFF2-40B4-BE49-F238E27FC236}">
                <a16:creationId xmlns:a16="http://schemas.microsoft.com/office/drawing/2014/main" id="{0C88685D-7235-45AD-9481-A8DB92D83827}"/>
              </a:ext>
            </a:extLst>
          </p:cNvPr>
          <p:cNvPicPr>
            <a:picLocks noGrp="1" noChangeAspect="1"/>
          </p:cNvPicPr>
          <p:nvPr>
            <p:ph sz="quarter" idx="13"/>
          </p:nvPr>
        </p:nvPicPr>
        <p:blipFill rotWithShape="1">
          <a:blip r:embed="rId2"/>
          <a:srcRect t="3988" b="5013"/>
          <a:stretch/>
        </p:blipFill>
        <p:spPr>
          <a:xfrm>
            <a:off x="577048" y="618517"/>
            <a:ext cx="10884023" cy="5620966"/>
          </a:xfrm>
          <a:prstGeom prst="rect">
            <a:avLst/>
          </a:prstGeom>
        </p:spPr>
      </p:pic>
    </p:spTree>
    <p:extLst>
      <p:ext uri="{BB962C8B-B14F-4D97-AF65-F5344CB8AC3E}">
        <p14:creationId xmlns:p14="http://schemas.microsoft.com/office/powerpoint/2010/main" val="2301274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B6F1-4BB2-455A-80B1-A66F10F18D1C}"/>
              </a:ext>
            </a:extLst>
          </p:cNvPr>
          <p:cNvSpPr>
            <a:spLocks noGrp="1"/>
          </p:cNvSpPr>
          <p:nvPr>
            <p:ph type="title"/>
          </p:nvPr>
        </p:nvSpPr>
        <p:spPr>
          <a:xfrm>
            <a:off x="913774" y="219023"/>
            <a:ext cx="10364451" cy="1121506"/>
          </a:xfrm>
        </p:spPr>
        <p:txBody>
          <a:bodyPr/>
          <a:lstStyle/>
          <a:p>
            <a:r>
              <a:rPr lang="en-US" b="1" dirty="0">
                <a:latin typeface="Times New Roman" panose="02020603050405020304" pitchFamily="18" charset="0"/>
                <a:cs typeface="Times New Roman" panose="02020603050405020304" pitchFamily="18" charset="0"/>
              </a:rPr>
              <a:t>Quiz category</a:t>
            </a:r>
          </a:p>
        </p:txBody>
      </p:sp>
      <p:pic>
        <p:nvPicPr>
          <p:cNvPr id="5" name="Content Placeholder 3">
            <a:extLst>
              <a:ext uri="{FF2B5EF4-FFF2-40B4-BE49-F238E27FC236}">
                <a16:creationId xmlns:a16="http://schemas.microsoft.com/office/drawing/2014/main" id="{C9D9E5FC-9716-49A9-8BE2-855575063850}"/>
              </a:ext>
            </a:extLst>
          </p:cNvPr>
          <p:cNvPicPr>
            <a:picLocks noGrp="1" noChangeAspect="1"/>
          </p:cNvPicPr>
          <p:nvPr>
            <p:ph sz="quarter" idx="13"/>
          </p:nvPr>
        </p:nvPicPr>
        <p:blipFill rotWithShape="1">
          <a:blip r:embed="rId2"/>
          <a:srcRect b="4354"/>
          <a:stretch/>
        </p:blipFill>
        <p:spPr>
          <a:xfrm>
            <a:off x="630315" y="1377309"/>
            <a:ext cx="10647910" cy="5094512"/>
          </a:xfrm>
          <a:prstGeom prst="rect">
            <a:avLst/>
          </a:prstGeom>
        </p:spPr>
      </p:pic>
    </p:spTree>
    <p:extLst>
      <p:ext uri="{BB962C8B-B14F-4D97-AF65-F5344CB8AC3E}">
        <p14:creationId xmlns:p14="http://schemas.microsoft.com/office/powerpoint/2010/main" val="1925531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868B-3F12-4B80-93A8-77A3C0603D2A}"/>
              </a:ext>
            </a:extLst>
          </p:cNvPr>
          <p:cNvSpPr>
            <a:spLocks noGrp="1"/>
          </p:cNvSpPr>
          <p:nvPr>
            <p:ph type="title"/>
          </p:nvPr>
        </p:nvSpPr>
        <p:spPr>
          <a:xfrm>
            <a:off x="913774" y="405452"/>
            <a:ext cx="10364451" cy="793033"/>
          </a:xfrm>
        </p:spPr>
        <p:txBody>
          <a:bodyPr/>
          <a:lstStyle/>
          <a:p>
            <a:r>
              <a:rPr lang="en-US" b="1" dirty="0">
                <a:latin typeface="Times New Roman" panose="02020603050405020304" pitchFamily="18" charset="0"/>
                <a:cs typeface="Times New Roman" panose="02020603050405020304" pitchFamily="18" charset="0"/>
              </a:rPr>
              <a:t>Add Quiz questions</a:t>
            </a:r>
          </a:p>
        </p:txBody>
      </p:sp>
      <p:pic>
        <p:nvPicPr>
          <p:cNvPr id="5" name="Content Placeholder 3">
            <a:extLst>
              <a:ext uri="{FF2B5EF4-FFF2-40B4-BE49-F238E27FC236}">
                <a16:creationId xmlns:a16="http://schemas.microsoft.com/office/drawing/2014/main" id="{139E37C5-E7AD-42BA-B2C1-75E435F17CFE}"/>
              </a:ext>
            </a:extLst>
          </p:cNvPr>
          <p:cNvPicPr>
            <a:picLocks noGrp="1" noChangeAspect="1"/>
          </p:cNvPicPr>
          <p:nvPr>
            <p:ph sz="quarter" idx="13"/>
          </p:nvPr>
        </p:nvPicPr>
        <p:blipFill rotWithShape="1">
          <a:blip r:embed="rId2"/>
          <a:srcRect b="4235"/>
          <a:stretch/>
        </p:blipFill>
        <p:spPr>
          <a:xfrm>
            <a:off x="612559" y="1206569"/>
            <a:ext cx="10946167" cy="5542578"/>
          </a:xfrm>
          <a:prstGeom prst="rect">
            <a:avLst/>
          </a:prstGeom>
        </p:spPr>
      </p:pic>
    </p:spTree>
    <p:extLst>
      <p:ext uri="{BB962C8B-B14F-4D97-AF65-F5344CB8AC3E}">
        <p14:creationId xmlns:p14="http://schemas.microsoft.com/office/powerpoint/2010/main" val="3909913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BF36-2518-4E6D-AF2B-E28583A90511}"/>
              </a:ext>
            </a:extLst>
          </p:cNvPr>
          <p:cNvSpPr>
            <a:spLocks noGrp="1"/>
          </p:cNvSpPr>
          <p:nvPr>
            <p:ph type="title"/>
          </p:nvPr>
        </p:nvSpPr>
        <p:spPr>
          <a:xfrm>
            <a:off x="798365" y="273767"/>
            <a:ext cx="10364451" cy="793033"/>
          </a:xfrm>
        </p:spPr>
        <p:txBody>
          <a:bodyPr/>
          <a:lstStyle/>
          <a:p>
            <a:r>
              <a:rPr lang="en-US" b="1" dirty="0">
                <a:latin typeface="Times New Roman" panose="02020603050405020304" pitchFamily="18" charset="0"/>
                <a:cs typeface="Times New Roman" panose="02020603050405020304" pitchFamily="18" charset="0"/>
              </a:rPr>
              <a:t>Students quiz report</a:t>
            </a:r>
          </a:p>
        </p:txBody>
      </p:sp>
      <p:pic>
        <p:nvPicPr>
          <p:cNvPr id="5" name="Content Placeholder 3">
            <a:extLst>
              <a:ext uri="{FF2B5EF4-FFF2-40B4-BE49-F238E27FC236}">
                <a16:creationId xmlns:a16="http://schemas.microsoft.com/office/drawing/2014/main" id="{2A101A5E-E6EF-4236-BC9F-23E5725DA5F3}"/>
              </a:ext>
            </a:extLst>
          </p:cNvPr>
          <p:cNvPicPr>
            <a:picLocks noGrp="1" noChangeAspect="1"/>
          </p:cNvPicPr>
          <p:nvPr>
            <p:ph sz="quarter" idx="13"/>
          </p:nvPr>
        </p:nvPicPr>
        <p:blipFill rotWithShape="1">
          <a:blip r:embed="rId2"/>
          <a:srcRect b="4235"/>
          <a:stretch/>
        </p:blipFill>
        <p:spPr>
          <a:xfrm>
            <a:off x="612559" y="1125272"/>
            <a:ext cx="10884024" cy="5683193"/>
          </a:xfrm>
          <a:prstGeom prst="rect">
            <a:avLst/>
          </a:prstGeom>
        </p:spPr>
      </p:pic>
    </p:spTree>
    <p:extLst>
      <p:ext uri="{BB962C8B-B14F-4D97-AF65-F5344CB8AC3E}">
        <p14:creationId xmlns:p14="http://schemas.microsoft.com/office/powerpoint/2010/main" val="1163771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D4A9-7A46-4BC7-AFE3-1A20F46470AC}"/>
              </a:ext>
            </a:extLst>
          </p:cNvPr>
          <p:cNvSpPr>
            <a:spLocks noGrp="1"/>
          </p:cNvSpPr>
          <p:nvPr>
            <p:ph type="title"/>
          </p:nvPr>
        </p:nvSpPr>
        <p:spPr>
          <a:xfrm>
            <a:off x="913774" y="263411"/>
            <a:ext cx="10364451" cy="872932"/>
          </a:xfrm>
        </p:spPr>
        <p:txBody>
          <a:bodyPr/>
          <a:lstStyle/>
          <a:p>
            <a:r>
              <a:rPr lang="en-US" b="1" dirty="0">
                <a:latin typeface="Times New Roman" panose="02020603050405020304" pitchFamily="18" charset="0"/>
                <a:cs typeface="Times New Roman" panose="02020603050405020304" pitchFamily="18" charset="0"/>
              </a:rPr>
              <a:t>View student details</a:t>
            </a:r>
          </a:p>
        </p:txBody>
      </p:sp>
      <p:pic>
        <p:nvPicPr>
          <p:cNvPr id="5" name="Content Placeholder 3">
            <a:extLst>
              <a:ext uri="{FF2B5EF4-FFF2-40B4-BE49-F238E27FC236}">
                <a16:creationId xmlns:a16="http://schemas.microsoft.com/office/drawing/2014/main" id="{E7D9EE9B-D9A6-41B3-B1D4-10E8EE32F1C1}"/>
              </a:ext>
            </a:extLst>
          </p:cNvPr>
          <p:cNvPicPr>
            <a:picLocks noGrp="1" noChangeAspect="1"/>
          </p:cNvPicPr>
          <p:nvPr>
            <p:ph sz="quarter" idx="13"/>
          </p:nvPr>
        </p:nvPicPr>
        <p:blipFill rotWithShape="1">
          <a:blip r:embed="rId2"/>
          <a:srcRect b="4599"/>
          <a:stretch/>
        </p:blipFill>
        <p:spPr>
          <a:xfrm>
            <a:off x="612558" y="1136499"/>
            <a:ext cx="10875147" cy="5561882"/>
          </a:xfrm>
          <a:prstGeom prst="rect">
            <a:avLst/>
          </a:prstGeom>
        </p:spPr>
      </p:pic>
    </p:spTree>
    <p:extLst>
      <p:ext uri="{BB962C8B-B14F-4D97-AF65-F5344CB8AC3E}">
        <p14:creationId xmlns:p14="http://schemas.microsoft.com/office/powerpoint/2010/main" val="1133097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AC7D-3B5F-43B8-B9E4-BE76CC26C6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56B081-253F-4C55-A9E2-7C950BCEEBE2}"/>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F84800AC-625F-44B1-861F-CE2EAA224668}"/>
              </a:ext>
            </a:extLst>
          </p:cNvPr>
          <p:cNvPicPr>
            <a:picLocks noChangeAspect="1"/>
          </p:cNvPicPr>
          <p:nvPr/>
        </p:nvPicPr>
        <p:blipFill rotWithShape="1">
          <a:blip r:embed="rId2"/>
          <a:srcRect b="4618"/>
          <a:stretch/>
        </p:blipFill>
        <p:spPr>
          <a:xfrm>
            <a:off x="621437" y="435007"/>
            <a:ext cx="10892901" cy="5868139"/>
          </a:xfrm>
          <a:prstGeom prst="rect">
            <a:avLst/>
          </a:prstGeom>
        </p:spPr>
      </p:pic>
    </p:spTree>
    <p:extLst>
      <p:ext uri="{BB962C8B-B14F-4D97-AF65-F5344CB8AC3E}">
        <p14:creationId xmlns:p14="http://schemas.microsoft.com/office/powerpoint/2010/main" val="2947144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6AE-4EDE-4C89-BB4A-30DF9E08B82B}"/>
              </a:ext>
            </a:extLst>
          </p:cNvPr>
          <p:cNvSpPr>
            <a:spLocks noGrp="1"/>
          </p:cNvSpPr>
          <p:nvPr>
            <p:ph type="title"/>
          </p:nvPr>
        </p:nvSpPr>
        <p:spPr>
          <a:xfrm>
            <a:off x="913774" y="334431"/>
            <a:ext cx="10364451" cy="837421"/>
          </a:xfrm>
        </p:spPr>
        <p:txBody>
          <a:bodyPr/>
          <a:lstStyle/>
          <a:p>
            <a:r>
              <a:rPr lang="en-US" b="1" dirty="0">
                <a:latin typeface="Times New Roman" panose="02020603050405020304" pitchFamily="18" charset="0"/>
                <a:cs typeface="Times New Roman" panose="02020603050405020304" pitchFamily="18" charset="0"/>
              </a:rPr>
              <a:t>View profile</a:t>
            </a:r>
          </a:p>
        </p:txBody>
      </p:sp>
      <p:sp>
        <p:nvSpPr>
          <p:cNvPr id="3" name="Content Placeholder 2">
            <a:extLst>
              <a:ext uri="{FF2B5EF4-FFF2-40B4-BE49-F238E27FC236}">
                <a16:creationId xmlns:a16="http://schemas.microsoft.com/office/drawing/2014/main" id="{146A4E1B-4B09-4A41-BE95-046603FE39F2}"/>
              </a:ext>
            </a:extLst>
          </p:cNvPr>
          <p:cNvSpPr>
            <a:spLocks noGrp="1"/>
          </p:cNvSpPr>
          <p:nvPr>
            <p:ph sz="quarter" idx="13"/>
          </p:nvPr>
        </p:nvSpPr>
        <p:spPr/>
        <p:txBody>
          <a:bodyPr/>
          <a:lstStyle/>
          <a:p>
            <a:endParaRPr lang="en-US"/>
          </a:p>
        </p:txBody>
      </p:sp>
      <p:pic>
        <p:nvPicPr>
          <p:cNvPr id="5" name="Content Placeholder 3">
            <a:extLst>
              <a:ext uri="{FF2B5EF4-FFF2-40B4-BE49-F238E27FC236}">
                <a16:creationId xmlns:a16="http://schemas.microsoft.com/office/drawing/2014/main" id="{73FAC7A6-89F5-4109-B5A0-25CC0F05D660}"/>
              </a:ext>
            </a:extLst>
          </p:cNvPr>
          <p:cNvPicPr>
            <a:picLocks noChangeAspect="1"/>
          </p:cNvPicPr>
          <p:nvPr/>
        </p:nvPicPr>
        <p:blipFill rotWithShape="1">
          <a:blip r:embed="rId2"/>
          <a:srcRect b="4753"/>
          <a:stretch/>
        </p:blipFill>
        <p:spPr>
          <a:xfrm>
            <a:off x="514905" y="1118555"/>
            <a:ext cx="11221375" cy="5584086"/>
          </a:xfrm>
          <a:prstGeom prst="rect">
            <a:avLst/>
          </a:prstGeom>
        </p:spPr>
      </p:pic>
    </p:spTree>
    <p:extLst>
      <p:ext uri="{BB962C8B-B14F-4D97-AF65-F5344CB8AC3E}">
        <p14:creationId xmlns:p14="http://schemas.microsoft.com/office/powerpoint/2010/main" val="442025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2B12-4EB3-4950-B1BE-FEE8ABFCE073}"/>
              </a:ext>
            </a:extLst>
          </p:cNvPr>
          <p:cNvSpPr>
            <a:spLocks noGrp="1"/>
          </p:cNvSpPr>
          <p:nvPr>
            <p:ph type="title"/>
          </p:nvPr>
        </p:nvSpPr>
        <p:spPr>
          <a:xfrm>
            <a:off x="913775" y="618517"/>
            <a:ext cx="10364451" cy="1165895"/>
          </a:xfrm>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6AEC1BC-B787-43AB-ABF4-A584730CEB40}"/>
              </a:ext>
            </a:extLst>
          </p:cNvPr>
          <p:cNvSpPr>
            <a:spLocks noGrp="1"/>
          </p:cNvSpPr>
          <p:nvPr>
            <p:ph sz="quarter" idx="13"/>
          </p:nvPr>
        </p:nvSpPr>
        <p:spPr>
          <a:xfrm>
            <a:off x="1455938" y="1784412"/>
            <a:ext cx="9579006" cy="4006787"/>
          </a:xfrm>
        </p:spPr>
        <p:txBody>
          <a:bodyPr>
            <a:normAutofit/>
          </a:bodyPr>
          <a:lstStyle/>
          <a:p>
            <a:pPr marL="0" indent="0">
              <a:buNone/>
            </a:pPr>
            <a:r>
              <a:rPr lang="en-US" cap="none" dirty="0">
                <a:latin typeface="Times New Roman" panose="02020603050405020304" pitchFamily="18" charset="0"/>
                <a:cs typeface="Times New Roman" panose="02020603050405020304" pitchFamily="18" charset="0"/>
              </a:rPr>
              <a:t>E-resources serve as a platform for random access to multiple users at the same time and save plenty of time.  E-learning has developed very fast due to internet.</a:t>
            </a:r>
          </a:p>
          <a:p>
            <a:pPr marL="0" indent="0">
              <a:buNone/>
            </a:pPr>
            <a:r>
              <a:rPr lang="en-US" cap="none" dirty="0">
                <a:latin typeface="Times New Roman" panose="02020603050405020304" pitchFamily="18" charset="0"/>
                <a:cs typeface="Times New Roman" panose="02020603050405020304" pitchFamily="18" charset="0"/>
              </a:rPr>
              <a:t>This project supports teaching and learning using a computer web technology by sharing documents like notes, reports or video tutorials. Students can post their queries and they can view replies provided by different Faculty. This project helps Students to improve their aptitude skills by attending online quiz.</a:t>
            </a:r>
          </a:p>
        </p:txBody>
      </p:sp>
    </p:spTree>
    <p:extLst>
      <p:ext uri="{BB962C8B-B14F-4D97-AF65-F5344CB8AC3E}">
        <p14:creationId xmlns:p14="http://schemas.microsoft.com/office/powerpoint/2010/main" val="869606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B1516-5A88-4F55-9988-99DDDDD5726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EA719E-B24A-4A2B-A9DC-678026B7ECEC}"/>
              </a:ext>
            </a:extLst>
          </p:cNvPr>
          <p:cNvPicPr>
            <a:picLocks noGrp="1" noChangeAspect="1"/>
          </p:cNvPicPr>
          <p:nvPr>
            <p:ph sz="quarter" idx="13"/>
          </p:nvPr>
        </p:nvPicPr>
        <p:blipFill>
          <a:blip r:embed="rId2"/>
          <a:stretch>
            <a:fillRect/>
          </a:stretch>
        </p:blipFill>
        <p:spPr>
          <a:xfrm>
            <a:off x="603683" y="416673"/>
            <a:ext cx="10990554" cy="6221753"/>
          </a:xfrm>
        </p:spPr>
      </p:pic>
    </p:spTree>
    <p:extLst>
      <p:ext uri="{BB962C8B-B14F-4D97-AF65-F5344CB8AC3E}">
        <p14:creationId xmlns:p14="http://schemas.microsoft.com/office/powerpoint/2010/main" val="327325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DD99-0ED3-4806-A62B-4644DCA6975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2.  Faculty module </a:t>
            </a:r>
          </a:p>
        </p:txBody>
      </p:sp>
      <p:sp>
        <p:nvSpPr>
          <p:cNvPr id="3" name="Content Placeholder 2">
            <a:extLst>
              <a:ext uri="{FF2B5EF4-FFF2-40B4-BE49-F238E27FC236}">
                <a16:creationId xmlns:a16="http://schemas.microsoft.com/office/drawing/2014/main" id="{EEAD9B23-4456-4998-B587-D7FD10C69DFA}"/>
              </a:ext>
            </a:extLst>
          </p:cNvPr>
          <p:cNvSpPr>
            <a:spLocks noGrp="1"/>
          </p:cNvSpPr>
          <p:nvPr>
            <p:ph sz="quarter" idx="13"/>
          </p:nvPr>
        </p:nvSpPr>
        <p:spPr/>
        <p:txBody>
          <a:bodyPr>
            <a:normAutofit/>
          </a:bodyPr>
          <a:lstStyle/>
          <a:p>
            <a:r>
              <a:rPr lang="en-US" b="1" cap="none" dirty="0">
                <a:latin typeface="Times New Roman" panose="02020603050405020304" pitchFamily="18" charset="0"/>
                <a:cs typeface="Times New Roman" panose="02020603050405020304" pitchFamily="18" charset="0"/>
              </a:rPr>
              <a:t>Login: </a:t>
            </a:r>
            <a:r>
              <a:rPr lang="en-US" cap="none" dirty="0">
                <a:latin typeface="Times New Roman" panose="02020603050405020304" pitchFamily="18" charset="0"/>
                <a:cs typeface="Times New Roman" panose="02020603050405020304" pitchFamily="18" charset="0"/>
              </a:rPr>
              <a:t>Faculty can login his account using id and password.</a:t>
            </a:r>
          </a:p>
          <a:p>
            <a:r>
              <a:rPr lang="en-US" b="1" cap="none" dirty="0">
                <a:latin typeface="Times New Roman" panose="02020603050405020304" pitchFamily="18" charset="0"/>
                <a:cs typeface="Times New Roman" panose="02020603050405020304" pitchFamily="18" charset="0"/>
              </a:rPr>
              <a:t>Upload:</a:t>
            </a:r>
            <a:r>
              <a:rPr lang="en-US" cap="none" dirty="0">
                <a:latin typeface="Times New Roman" panose="02020603050405020304" pitchFamily="18" charset="0"/>
                <a:cs typeface="Times New Roman" panose="02020603050405020304" pitchFamily="18" charset="0"/>
              </a:rPr>
              <a:t> Faculty can upload notes, seminar/assignment reports and video tutorials.</a:t>
            </a:r>
          </a:p>
          <a:p>
            <a:r>
              <a:rPr lang="en-US" b="1" cap="none" dirty="0">
                <a:latin typeface="Times New Roman" panose="02020603050405020304" pitchFamily="18" charset="0"/>
                <a:cs typeface="Times New Roman" panose="02020603050405020304" pitchFamily="18" charset="0"/>
              </a:rPr>
              <a:t>Manage Quiz </a:t>
            </a:r>
            <a:r>
              <a:rPr lang="en-US" cap="none" dirty="0">
                <a:latin typeface="Times New Roman" panose="02020603050405020304" pitchFamily="18" charset="0"/>
                <a:cs typeface="Times New Roman" panose="02020603050405020304" pitchFamily="18" charset="0"/>
              </a:rPr>
              <a:t>: Faculty can add quiz categories and questions for online quiz.</a:t>
            </a:r>
          </a:p>
          <a:p>
            <a:pPr lvl="0"/>
            <a:r>
              <a:rPr lang="en-US" b="1" cap="none" dirty="0">
                <a:latin typeface="Times New Roman" panose="02020603050405020304" pitchFamily="18" charset="0"/>
                <a:cs typeface="Times New Roman" panose="02020603050405020304" pitchFamily="18" charset="0"/>
              </a:rPr>
              <a:t>View: </a:t>
            </a:r>
            <a:r>
              <a:rPr lang="en-US" cap="none" dirty="0">
                <a:latin typeface="Times New Roman" panose="02020603050405020304" pitchFamily="18" charset="0"/>
                <a:cs typeface="Times New Roman" panose="02020603050405020304" pitchFamily="18" charset="0"/>
              </a:rPr>
              <a:t>Faculty can view all student details.</a:t>
            </a:r>
          </a:p>
          <a:p>
            <a:pPr lvl="0"/>
            <a:r>
              <a:rPr lang="en-US" b="1" cap="none" dirty="0">
                <a:latin typeface="Times New Roman" panose="02020603050405020304" pitchFamily="18" charset="0"/>
                <a:cs typeface="Times New Roman" panose="02020603050405020304" pitchFamily="18" charset="0"/>
              </a:rPr>
              <a:t>Quiz Report </a:t>
            </a:r>
            <a:r>
              <a:rPr lang="en-US" cap="none" dirty="0">
                <a:latin typeface="Times New Roman" panose="02020603050405020304" pitchFamily="18" charset="0"/>
                <a:cs typeface="Times New Roman" panose="02020603050405020304" pitchFamily="18" charset="0"/>
              </a:rPr>
              <a:t>: Faculties can view the quiz result of their students.</a:t>
            </a:r>
          </a:p>
          <a:p>
            <a:pPr lvl="0"/>
            <a:r>
              <a:rPr lang="en-US" b="1" cap="none" dirty="0">
                <a:latin typeface="Times New Roman" panose="02020603050405020304" pitchFamily="18" charset="0"/>
                <a:cs typeface="Times New Roman" panose="02020603050405020304" pitchFamily="18" charset="0"/>
              </a:rPr>
              <a:t>View queries: </a:t>
            </a:r>
            <a:r>
              <a:rPr lang="en-US" cap="none" dirty="0">
                <a:latin typeface="Times New Roman" panose="02020603050405020304" pitchFamily="18" charset="0"/>
                <a:cs typeface="Times New Roman" panose="02020603050405020304" pitchFamily="18" charset="0"/>
              </a:rPr>
              <a:t>Faculty can view all the queries posted by students.</a:t>
            </a:r>
          </a:p>
          <a:p>
            <a:pPr lvl="0"/>
            <a:r>
              <a:rPr lang="en-US" b="1" cap="none" dirty="0">
                <a:latin typeface="Times New Roman" panose="02020603050405020304" pitchFamily="18" charset="0"/>
                <a:cs typeface="Times New Roman" panose="02020603050405020304" pitchFamily="18" charset="0"/>
              </a:rPr>
              <a:t>Reply: </a:t>
            </a:r>
            <a:r>
              <a:rPr lang="en-US" cap="none" dirty="0">
                <a:latin typeface="Times New Roman" panose="02020603050405020304" pitchFamily="18" charset="0"/>
                <a:cs typeface="Times New Roman" panose="02020603050405020304" pitchFamily="18" charset="0"/>
              </a:rPr>
              <a:t>Faculty can give reply for the queries.</a:t>
            </a:r>
          </a:p>
          <a:p>
            <a:endParaRPr lang="en-US" cap="none" dirty="0">
              <a:latin typeface="Times New Roman" panose="02020603050405020304" pitchFamily="18" charset="0"/>
              <a:cs typeface="Times New Roman" panose="02020603050405020304" pitchFamily="18" charset="0"/>
            </a:endParaRPr>
          </a:p>
          <a:p>
            <a:endParaRPr lang="en-US" cap="none" dirty="0">
              <a:latin typeface="Times New Roman" panose="02020603050405020304" pitchFamily="18" charset="0"/>
              <a:cs typeface="Times New Roman" panose="02020603050405020304" pitchFamily="18" charset="0"/>
            </a:endParaRPr>
          </a:p>
          <a:p>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29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D790-A00F-4154-A114-96F009196FAD}"/>
              </a:ext>
            </a:extLst>
          </p:cNvPr>
          <p:cNvSpPr>
            <a:spLocks noGrp="1"/>
          </p:cNvSpPr>
          <p:nvPr>
            <p:ph type="title"/>
          </p:nvPr>
        </p:nvSpPr>
        <p:spPr>
          <a:xfrm>
            <a:off x="913774" y="199747"/>
            <a:ext cx="10364451" cy="1154097"/>
          </a:xfrm>
        </p:spPr>
        <p:txBody>
          <a:bodyPr>
            <a:normAutofit/>
          </a:bodyPr>
          <a:lstStyle/>
          <a:p>
            <a:r>
              <a:rPr lang="en-US" sz="4000" b="1" dirty="0">
                <a:latin typeface="Times New Roman" panose="02020603050405020304" pitchFamily="18" charset="0"/>
                <a:cs typeface="Times New Roman" panose="02020603050405020304" pitchFamily="18" charset="0"/>
              </a:rPr>
              <a:t>3.  Admin module</a:t>
            </a:r>
          </a:p>
        </p:txBody>
      </p:sp>
      <p:sp>
        <p:nvSpPr>
          <p:cNvPr id="3" name="Content Placeholder 2">
            <a:extLst>
              <a:ext uri="{FF2B5EF4-FFF2-40B4-BE49-F238E27FC236}">
                <a16:creationId xmlns:a16="http://schemas.microsoft.com/office/drawing/2014/main" id="{69680D8F-83FB-4ED0-99D9-CBAD161169BB}"/>
              </a:ext>
            </a:extLst>
          </p:cNvPr>
          <p:cNvSpPr>
            <a:spLocks noGrp="1"/>
          </p:cNvSpPr>
          <p:nvPr>
            <p:ph sz="quarter" idx="13"/>
          </p:nvPr>
        </p:nvSpPr>
        <p:spPr>
          <a:xfrm>
            <a:off x="913774" y="1695635"/>
            <a:ext cx="10363826" cy="4385569"/>
          </a:xfrm>
        </p:spPr>
        <p:txBody>
          <a:bodyPr>
            <a:noAutofit/>
          </a:bodyPr>
          <a:lstStyle/>
          <a:p>
            <a:pPr lvl="0"/>
            <a:r>
              <a:rPr lang="en-US" b="1" cap="none" dirty="0">
                <a:latin typeface="Times New Roman" panose="02020603050405020304" pitchFamily="18" charset="0"/>
                <a:cs typeface="Times New Roman" panose="02020603050405020304" pitchFamily="18" charset="0"/>
              </a:rPr>
              <a:t>Login: </a:t>
            </a:r>
            <a:r>
              <a:rPr lang="en-US" cap="none" dirty="0">
                <a:latin typeface="Times New Roman" panose="02020603050405020304" pitchFamily="18" charset="0"/>
                <a:cs typeface="Times New Roman" panose="02020603050405020304" pitchFamily="18" charset="0"/>
              </a:rPr>
              <a:t>Admin can login using his Login Credentials.</a:t>
            </a:r>
          </a:p>
          <a:p>
            <a:pPr lvl="0"/>
            <a:r>
              <a:rPr lang="en-US" b="1" cap="none" dirty="0">
                <a:latin typeface="Times New Roman" panose="02020603050405020304" pitchFamily="18" charset="0"/>
                <a:cs typeface="Times New Roman" panose="02020603050405020304" pitchFamily="18" charset="0"/>
              </a:rPr>
              <a:t>Manage Faculty: </a:t>
            </a:r>
            <a:r>
              <a:rPr lang="en-US" cap="none" dirty="0">
                <a:latin typeface="Times New Roman" panose="02020603050405020304" pitchFamily="18" charset="0"/>
                <a:cs typeface="Times New Roman" panose="02020603050405020304" pitchFamily="18" charset="0"/>
              </a:rPr>
              <a:t>Admin can view, add or delete Faculty Details.</a:t>
            </a:r>
          </a:p>
          <a:p>
            <a:pPr lvl="0"/>
            <a:r>
              <a:rPr lang="en-US" b="1" cap="none" dirty="0">
                <a:latin typeface="Times New Roman" panose="02020603050405020304" pitchFamily="18" charset="0"/>
                <a:cs typeface="Times New Roman" panose="02020603050405020304" pitchFamily="18" charset="0"/>
              </a:rPr>
              <a:t>Manage Student: </a:t>
            </a:r>
            <a:r>
              <a:rPr lang="en-US" cap="none" dirty="0">
                <a:latin typeface="Times New Roman" panose="02020603050405020304" pitchFamily="18" charset="0"/>
                <a:cs typeface="Times New Roman" panose="02020603050405020304" pitchFamily="18" charset="0"/>
              </a:rPr>
              <a:t>Admin can view, add or delete Student Details.</a:t>
            </a:r>
          </a:p>
          <a:p>
            <a:pPr lvl="0"/>
            <a:r>
              <a:rPr lang="en-US" b="1" cap="none" dirty="0">
                <a:latin typeface="Times New Roman" panose="02020603050405020304" pitchFamily="18" charset="0"/>
                <a:cs typeface="Times New Roman" panose="02020603050405020304" pitchFamily="18" charset="0"/>
              </a:rPr>
              <a:t>Document Verification: </a:t>
            </a:r>
            <a:r>
              <a:rPr lang="en-US" cap="none" dirty="0">
                <a:latin typeface="Times New Roman" panose="02020603050405020304" pitchFamily="18" charset="0"/>
                <a:cs typeface="Times New Roman" panose="02020603050405020304" pitchFamily="18" charset="0"/>
              </a:rPr>
              <a:t>Admin can view and verify Notes and Reports uploaded by the faculty.</a:t>
            </a:r>
          </a:p>
          <a:p>
            <a:pPr lvl="0"/>
            <a:r>
              <a:rPr lang="en-US" b="1" cap="none" dirty="0">
                <a:latin typeface="Times New Roman" panose="02020603050405020304" pitchFamily="18" charset="0"/>
                <a:cs typeface="Times New Roman" panose="02020603050405020304" pitchFamily="18" charset="0"/>
              </a:rPr>
              <a:t>View Video Tutorials:</a:t>
            </a:r>
            <a:r>
              <a:rPr lang="en-US" cap="none" dirty="0">
                <a:latin typeface="Times New Roman" panose="02020603050405020304" pitchFamily="18" charset="0"/>
                <a:cs typeface="Times New Roman" panose="02020603050405020304" pitchFamily="18" charset="0"/>
              </a:rPr>
              <a:t> Admin can view and verify Video Tutorials.</a:t>
            </a:r>
          </a:p>
          <a:p>
            <a:pPr lvl="0"/>
            <a:r>
              <a:rPr lang="en-US" b="1" cap="none" dirty="0">
                <a:latin typeface="Times New Roman" panose="02020603050405020304" pitchFamily="18" charset="0"/>
                <a:cs typeface="Times New Roman" panose="02020603050405020304" pitchFamily="18" charset="0"/>
              </a:rPr>
              <a:t>Manage Quiz: </a:t>
            </a:r>
            <a:r>
              <a:rPr lang="en-US" cap="none" dirty="0">
                <a:latin typeface="Times New Roman" panose="02020603050405020304" pitchFamily="18" charset="0"/>
                <a:cs typeface="Times New Roman" panose="02020603050405020304" pitchFamily="18" charset="0"/>
              </a:rPr>
              <a:t>Admin can add or delete Questions on various Quiz Topics.</a:t>
            </a:r>
          </a:p>
          <a:p>
            <a:pPr lvl="0"/>
            <a:r>
              <a:rPr lang="en-US" b="1" cap="none" dirty="0">
                <a:latin typeface="Times New Roman" panose="02020603050405020304" pitchFamily="18" charset="0"/>
                <a:cs typeface="Times New Roman" panose="02020603050405020304" pitchFamily="18" charset="0"/>
              </a:rPr>
              <a:t>Quiz Report : </a:t>
            </a:r>
            <a:r>
              <a:rPr lang="en-US" cap="none" dirty="0">
                <a:latin typeface="Times New Roman" panose="02020603050405020304" pitchFamily="18" charset="0"/>
                <a:cs typeface="Times New Roman" panose="02020603050405020304" pitchFamily="18" charset="0"/>
              </a:rPr>
              <a:t>Admin can view the Quiz Results of students.</a:t>
            </a:r>
          </a:p>
          <a:p>
            <a:pPr lvl="0"/>
            <a:r>
              <a:rPr lang="en-US" b="1" cap="none" dirty="0">
                <a:latin typeface="Times New Roman" panose="02020603050405020304" pitchFamily="18" charset="0"/>
                <a:cs typeface="Times New Roman" panose="02020603050405020304" pitchFamily="18" charset="0"/>
              </a:rPr>
              <a:t>Manage Queries : </a:t>
            </a:r>
            <a:r>
              <a:rPr lang="en-US" cap="none" dirty="0">
                <a:latin typeface="Times New Roman" panose="02020603050405020304" pitchFamily="18" charset="0"/>
                <a:cs typeface="Times New Roman" panose="02020603050405020304" pitchFamily="18" charset="0"/>
              </a:rPr>
              <a:t>Admin can view and delete the Queries posted by the students.</a:t>
            </a:r>
          </a:p>
          <a:p>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48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DCF37-98EC-41B9-A32C-88236BF4035A}"/>
              </a:ext>
            </a:extLst>
          </p:cNvPr>
          <p:cNvSpPr>
            <a:spLocks noGrp="1"/>
          </p:cNvSpPr>
          <p:nvPr>
            <p:ph type="ctrTitle"/>
          </p:nvPr>
        </p:nvSpPr>
        <p:spPr>
          <a:xfrm>
            <a:off x="1067431" y="830269"/>
            <a:ext cx="8689976" cy="2509213"/>
          </a:xfrm>
        </p:spPr>
        <p:txBody>
          <a:bodyPr>
            <a:normAutofit/>
          </a:bodyPr>
          <a:lstStyle/>
          <a:p>
            <a:r>
              <a:rPr lang="en-US" sz="5400" b="1" dirty="0">
                <a:latin typeface="Algerian" panose="04020705040A02060702" pitchFamily="82" charset="0"/>
              </a:rPr>
              <a:t>Table design</a:t>
            </a:r>
          </a:p>
        </p:txBody>
      </p:sp>
    </p:spTree>
    <p:extLst>
      <p:ext uri="{BB962C8B-B14F-4D97-AF65-F5344CB8AC3E}">
        <p14:creationId xmlns:p14="http://schemas.microsoft.com/office/powerpoint/2010/main" val="267533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62C7-4F2C-492A-850B-095AEE79FB96}"/>
              </a:ext>
            </a:extLst>
          </p:cNvPr>
          <p:cNvSpPr>
            <a:spLocks noGrp="1"/>
          </p:cNvSpPr>
          <p:nvPr>
            <p:ph type="title"/>
          </p:nvPr>
        </p:nvSpPr>
        <p:spPr>
          <a:xfrm>
            <a:off x="573115" y="233341"/>
            <a:ext cx="10364451" cy="470516"/>
          </a:xfrm>
        </p:spPr>
        <p:txBody>
          <a:bodyPr>
            <a:normAutofit fontScale="90000"/>
          </a:bodyPr>
          <a:lstStyle/>
          <a:p>
            <a:r>
              <a:rPr lang="en-US" sz="3200" b="1" dirty="0">
                <a:latin typeface="Times New Roman" panose="02020603050405020304" pitchFamily="18" charset="0"/>
                <a:cs typeface="Times New Roman" panose="02020603050405020304" pitchFamily="18" charset="0"/>
              </a:rPr>
              <a:t>1. User details</a:t>
            </a:r>
          </a:p>
        </p:txBody>
      </p:sp>
      <p:graphicFrame>
        <p:nvGraphicFramePr>
          <p:cNvPr id="7" name="Content Placeholder 6">
            <a:extLst>
              <a:ext uri="{FF2B5EF4-FFF2-40B4-BE49-F238E27FC236}">
                <a16:creationId xmlns:a16="http://schemas.microsoft.com/office/drawing/2014/main" id="{59C1D06D-4BB4-467E-A7D3-68C604D9C55C}"/>
              </a:ext>
            </a:extLst>
          </p:cNvPr>
          <p:cNvGraphicFramePr>
            <a:graphicFrameLocks noGrp="1"/>
          </p:cNvGraphicFramePr>
          <p:nvPr>
            <p:ph sz="quarter" idx="13"/>
            <p:extLst>
              <p:ext uri="{D42A27DB-BD31-4B8C-83A1-F6EECF244321}">
                <p14:modId xmlns:p14="http://schemas.microsoft.com/office/powerpoint/2010/main" val="1426048422"/>
              </p:ext>
            </p:extLst>
          </p:nvPr>
        </p:nvGraphicFramePr>
        <p:xfrm>
          <a:off x="895393" y="1057970"/>
          <a:ext cx="10651148" cy="5754654"/>
        </p:xfrm>
        <a:graphic>
          <a:graphicData uri="http://schemas.openxmlformats.org/drawingml/2006/table">
            <a:tbl>
              <a:tblPr firstRow="1" bandRow="1">
                <a:tableStyleId>{073A0DAA-6AF3-43AB-8588-CEC1D06C72B9}</a:tableStyleId>
              </a:tblPr>
              <a:tblGrid>
                <a:gridCol w="3538626">
                  <a:extLst>
                    <a:ext uri="{9D8B030D-6E8A-4147-A177-3AD203B41FA5}">
                      <a16:colId xmlns:a16="http://schemas.microsoft.com/office/drawing/2014/main" val="2946837297"/>
                    </a:ext>
                  </a:extLst>
                </a:gridCol>
                <a:gridCol w="3556261">
                  <a:extLst>
                    <a:ext uri="{9D8B030D-6E8A-4147-A177-3AD203B41FA5}">
                      <a16:colId xmlns:a16="http://schemas.microsoft.com/office/drawing/2014/main" val="3114678941"/>
                    </a:ext>
                  </a:extLst>
                </a:gridCol>
                <a:gridCol w="3556261">
                  <a:extLst>
                    <a:ext uri="{9D8B030D-6E8A-4147-A177-3AD203B41FA5}">
                      <a16:colId xmlns:a16="http://schemas.microsoft.com/office/drawing/2014/main" val="3040404931"/>
                    </a:ext>
                  </a:extLst>
                </a:gridCol>
              </a:tblGrid>
              <a:tr h="373678">
                <a:tc>
                  <a:txBody>
                    <a:bodyPr/>
                    <a:lstStyle/>
                    <a:p>
                      <a:r>
                        <a:rPr lang="en-US" sz="1400" b="1" dirty="0">
                          <a:solidFill>
                            <a:schemeClr val="bg1"/>
                          </a:solidFill>
                          <a:latin typeface="Times New Roman" panose="02020603050405020304" pitchFamily="18" charset="0"/>
                          <a:cs typeface="Times New Roman" panose="02020603050405020304" pitchFamily="18" charset="0"/>
                        </a:rPr>
                        <a:t>Field Name</a:t>
                      </a:r>
                    </a:p>
                  </a:txBody>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Datatype</a:t>
                      </a:r>
                    </a:p>
                  </a:txBody>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Constraints</a:t>
                      </a:r>
                    </a:p>
                  </a:txBody>
                  <a:tcPr/>
                </a:tc>
                <a:extLst>
                  <a:ext uri="{0D108BD9-81ED-4DB2-BD59-A6C34878D82A}">
                    <a16:rowId xmlns:a16="http://schemas.microsoft.com/office/drawing/2014/main" val="702149625"/>
                  </a:ext>
                </a:extLst>
              </a:tr>
              <a:tr h="336311">
                <a:tc>
                  <a:txBody>
                    <a:bodyPr/>
                    <a:lstStyle/>
                    <a:p>
                      <a:r>
                        <a:rPr lang="en-US" sz="1200" b="1" dirty="0" err="1">
                          <a:solidFill>
                            <a:schemeClr val="tx1"/>
                          </a:solidFill>
                          <a:latin typeface="Times New Roman" panose="02020603050405020304" pitchFamily="18" charset="0"/>
                          <a:cs typeface="Times New Roman" panose="02020603050405020304" pitchFamily="18" charset="0"/>
                        </a:rPr>
                        <a:t>User_Id</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varchar(20)</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Primary Key</a:t>
                      </a:r>
                    </a:p>
                  </a:txBody>
                  <a:tcPr/>
                </a:tc>
                <a:extLst>
                  <a:ext uri="{0D108BD9-81ED-4DB2-BD59-A6C34878D82A}">
                    <a16:rowId xmlns:a16="http://schemas.microsoft.com/office/drawing/2014/main" val="2135617065"/>
                  </a:ext>
                </a:extLst>
              </a:tr>
              <a:tr h="336311">
                <a:tc>
                  <a:txBody>
                    <a:bodyPr/>
                    <a:lstStyle/>
                    <a:p>
                      <a:r>
                        <a:rPr lang="en-US" sz="1200" b="1" dirty="0" err="1">
                          <a:solidFill>
                            <a:schemeClr val="tx1"/>
                          </a:solidFill>
                          <a:latin typeface="Times New Roman" panose="02020603050405020304" pitchFamily="18" charset="0"/>
                          <a:cs typeface="Times New Roman" panose="02020603050405020304" pitchFamily="18" charset="0"/>
                        </a:rPr>
                        <a:t>User_Type</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4151231181"/>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Name</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952092312"/>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Gender</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897943181"/>
                  </a:ext>
                </a:extLst>
              </a:tr>
              <a:tr h="336311">
                <a:tc>
                  <a:txBody>
                    <a:bodyPr/>
                    <a:lstStyle/>
                    <a:p>
                      <a:r>
                        <a:rPr lang="en-US" sz="1200" b="1" dirty="0" err="1">
                          <a:solidFill>
                            <a:schemeClr val="tx1"/>
                          </a:solidFill>
                          <a:latin typeface="Times New Roman" panose="02020603050405020304" pitchFamily="18" charset="0"/>
                          <a:cs typeface="Times New Roman" panose="02020603050405020304" pitchFamily="18" charset="0"/>
                        </a:rPr>
                        <a:t>Mobile_No</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numeric(12,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882084439"/>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Dob</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5175294"/>
                  </a:ext>
                </a:extLst>
              </a:tr>
              <a:tr h="336311">
                <a:tc>
                  <a:txBody>
                    <a:bodyPr/>
                    <a:lstStyle/>
                    <a:p>
                      <a:r>
                        <a:rPr lang="en-US" sz="1200" b="1" dirty="0" err="1">
                          <a:solidFill>
                            <a:schemeClr val="tx1"/>
                          </a:solidFill>
                          <a:latin typeface="Times New Roman" panose="02020603050405020304" pitchFamily="18" charset="0"/>
                          <a:cs typeface="Times New Roman" panose="02020603050405020304" pitchFamily="18" charset="0"/>
                        </a:rPr>
                        <a:t>Email_Id</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776256609"/>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Religion</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0897135"/>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Category</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42914315"/>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Nationality</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varchar(50)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4792081"/>
                  </a:ext>
                </a:extLst>
              </a:tr>
              <a:tr h="336311">
                <a:tc>
                  <a:txBody>
                    <a:bodyPr/>
                    <a:lstStyle/>
                    <a:p>
                      <a:r>
                        <a:rPr lang="en-US" sz="1200" b="1" dirty="0" err="1">
                          <a:solidFill>
                            <a:schemeClr val="tx1"/>
                          </a:solidFill>
                          <a:latin typeface="Times New Roman" panose="02020603050405020304" pitchFamily="18" charset="0"/>
                          <a:cs typeface="Times New Roman" panose="02020603050405020304" pitchFamily="18" charset="0"/>
                        </a:rPr>
                        <a:t>Blood_Group</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varchar(10)</a:t>
                      </a:r>
                    </a:p>
                  </a:txBody>
                  <a:tcPr/>
                </a:tc>
                <a:tc>
                  <a:txBody>
                    <a:bodyPr/>
                    <a:lstStyle/>
                    <a:p>
                      <a:endParaRPr lang="en-US"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6248874"/>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Photo</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varchar(MAX)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2215380210"/>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Address</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varchar(MAX)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3295321525"/>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District</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405145358"/>
                  </a:ext>
                </a:extLst>
              </a:tr>
              <a:tr h="336311">
                <a:tc>
                  <a:txBody>
                    <a:bodyPr/>
                    <a:lstStyle/>
                    <a:p>
                      <a:r>
                        <a:rPr lang="en-US" sz="1200" b="1" dirty="0">
                          <a:solidFill>
                            <a:schemeClr val="tx1"/>
                          </a:solidFill>
                          <a:latin typeface="Times New Roman" panose="02020603050405020304" pitchFamily="18" charset="0"/>
                          <a:cs typeface="Times New Roman" panose="02020603050405020304" pitchFamily="18" charset="0"/>
                        </a:rPr>
                        <a:t>State</a:t>
                      </a: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varchar(100)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550041861"/>
                  </a:ext>
                </a:extLst>
              </a:tr>
              <a:tr h="336311">
                <a:tc>
                  <a:txBody>
                    <a:bodyPr/>
                    <a:lstStyle/>
                    <a:p>
                      <a:r>
                        <a:rPr lang="en-US" sz="1200" b="1" dirty="0" err="1">
                          <a:solidFill>
                            <a:schemeClr val="tx1"/>
                          </a:solidFill>
                          <a:latin typeface="Times New Roman" panose="02020603050405020304" pitchFamily="18" charset="0"/>
                          <a:cs typeface="Times New Roman" panose="02020603050405020304" pitchFamily="18" charset="0"/>
                        </a:rPr>
                        <a:t>Pincode</a:t>
                      </a:r>
                      <a:endParaRPr lang="en-US"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numeric(7,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Times New Roman" panose="02020603050405020304" pitchFamily="18" charset="0"/>
                          <a:cs typeface="Times New Roman" panose="02020603050405020304" pitchFamily="18" charset="0"/>
                        </a:rPr>
                        <a:t>Not Null</a:t>
                      </a:r>
                    </a:p>
                  </a:txBody>
                  <a:tcPr/>
                </a:tc>
                <a:extLst>
                  <a:ext uri="{0D108BD9-81ED-4DB2-BD59-A6C34878D82A}">
                    <a16:rowId xmlns:a16="http://schemas.microsoft.com/office/drawing/2014/main" val="1304213484"/>
                  </a:ext>
                </a:extLst>
              </a:tr>
            </a:tbl>
          </a:graphicData>
        </a:graphic>
      </p:graphicFrame>
    </p:spTree>
    <p:extLst>
      <p:ext uri="{BB962C8B-B14F-4D97-AF65-F5344CB8AC3E}">
        <p14:creationId xmlns:p14="http://schemas.microsoft.com/office/powerpoint/2010/main" val="326731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525</TotalTime>
  <Words>1344</Words>
  <Application>Microsoft Office PowerPoint</Application>
  <PresentationFormat>Widescreen</PresentationFormat>
  <Paragraphs>411</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Algerian</vt:lpstr>
      <vt:lpstr>Arial</vt:lpstr>
      <vt:lpstr>Times New Roman</vt:lpstr>
      <vt:lpstr>Tw Cen MT</vt:lpstr>
      <vt:lpstr>Droplet</vt:lpstr>
      <vt:lpstr>E-lEarning Portal</vt:lpstr>
      <vt:lpstr>Introduction</vt:lpstr>
      <vt:lpstr>Technologies uses</vt:lpstr>
      <vt:lpstr>modules</vt:lpstr>
      <vt:lpstr>Student module</vt:lpstr>
      <vt:lpstr>2.  Faculty module </vt:lpstr>
      <vt:lpstr>3.  Admin module</vt:lpstr>
      <vt:lpstr>Table design</vt:lpstr>
      <vt:lpstr>1. User details</vt:lpstr>
      <vt:lpstr>Continuous…</vt:lpstr>
      <vt:lpstr>2. Qualification Details</vt:lpstr>
      <vt:lpstr>3. Experience Details</vt:lpstr>
      <vt:lpstr>4. Uploaded documents</vt:lpstr>
      <vt:lpstr>5. Quiz category</vt:lpstr>
      <vt:lpstr>6. SubCategory</vt:lpstr>
      <vt:lpstr>7. Quiz Questions</vt:lpstr>
      <vt:lpstr>8. Quiz Report</vt:lpstr>
      <vt:lpstr>9. Temporary questions</vt:lpstr>
      <vt:lpstr>10. Query Details</vt:lpstr>
      <vt:lpstr>11. Query Reply</vt:lpstr>
      <vt:lpstr>screenshots</vt:lpstr>
      <vt:lpstr>Login</vt:lpstr>
      <vt:lpstr>Admin module</vt:lpstr>
      <vt:lpstr>Students quiz report</vt:lpstr>
      <vt:lpstr>Manage quiz questions</vt:lpstr>
      <vt:lpstr>Staff registration</vt:lpstr>
      <vt:lpstr>PowerPoint Presentation</vt:lpstr>
      <vt:lpstr>Student registartion</vt:lpstr>
      <vt:lpstr>Document verification</vt:lpstr>
      <vt:lpstr>Staff details</vt:lpstr>
      <vt:lpstr>Student module</vt:lpstr>
      <vt:lpstr>Student Home page</vt:lpstr>
      <vt:lpstr>Quiz Report</vt:lpstr>
      <vt:lpstr>Query Reply</vt:lpstr>
      <vt:lpstr>View Note</vt:lpstr>
      <vt:lpstr>View Reports</vt:lpstr>
      <vt:lpstr>View video tutorial</vt:lpstr>
      <vt:lpstr>Post queries</vt:lpstr>
      <vt:lpstr>Online quiz</vt:lpstr>
      <vt:lpstr>Select subcategory</vt:lpstr>
      <vt:lpstr>PowerPoint Presentation</vt:lpstr>
      <vt:lpstr>PowerPoint Presentation</vt:lpstr>
      <vt:lpstr>Quiz result</vt:lpstr>
      <vt:lpstr>Faculty module</vt:lpstr>
      <vt:lpstr>View queries &amp; send reply</vt:lpstr>
      <vt:lpstr>View quiz questions</vt:lpstr>
      <vt:lpstr>Upload Documents</vt:lpstr>
      <vt:lpstr>PowerPoint Presentation</vt:lpstr>
      <vt:lpstr>PowerPoint Presentation</vt:lpstr>
      <vt:lpstr>PowerPoint Presentation</vt:lpstr>
      <vt:lpstr>Quiz category</vt:lpstr>
      <vt:lpstr>Add Quiz questions</vt:lpstr>
      <vt:lpstr>Students quiz report</vt:lpstr>
      <vt:lpstr>View student details</vt:lpstr>
      <vt:lpstr>PowerPoint Presentation</vt:lpstr>
      <vt:lpstr>View profile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Portal</dc:title>
  <dc:creator>hp</dc:creator>
  <cp:lastModifiedBy>hp</cp:lastModifiedBy>
  <cp:revision>96</cp:revision>
  <dcterms:created xsi:type="dcterms:W3CDTF">2019-05-12T14:52:13Z</dcterms:created>
  <dcterms:modified xsi:type="dcterms:W3CDTF">2019-05-13T17:53:47Z</dcterms:modified>
</cp:coreProperties>
</file>